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5"/>
  </p:notesMasterIdLst>
  <p:sldIdLst>
    <p:sldId id="444" r:id="rId6"/>
    <p:sldId id="563" r:id="rId7"/>
    <p:sldId id="588" r:id="rId8"/>
    <p:sldId id="590" r:id="rId9"/>
    <p:sldId id="589" r:id="rId10"/>
    <p:sldId id="591" r:id="rId11"/>
    <p:sldId id="526" r:id="rId12"/>
    <p:sldId id="575" r:id="rId13"/>
    <p:sldId id="576" r:id="rId14"/>
    <p:sldId id="577" r:id="rId15"/>
    <p:sldId id="578" r:id="rId16"/>
    <p:sldId id="579" r:id="rId17"/>
    <p:sldId id="580" r:id="rId18"/>
    <p:sldId id="582" r:id="rId19"/>
    <p:sldId id="584" r:id="rId20"/>
    <p:sldId id="585" r:id="rId21"/>
    <p:sldId id="586" r:id="rId22"/>
    <p:sldId id="587" r:id="rId23"/>
    <p:sldId id="537" r:id="rId2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006388"/>
    <a:srgbClr val="222A35"/>
    <a:srgbClr val="385723"/>
    <a:srgbClr val="84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0470A-FFCF-4611-8609-A83E1CC799B3}" v="4" dt="2025-01-13T12:32:47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57" autoAdjust="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outlineViewPr>
    <p:cViewPr>
      <p:scale>
        <a:sx n="33" d="100"/>
        <a:sy n="33" d="100"/>
      </p:scale>
      <p:origin x="0" y="-52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ilpzand, R.A. (Rutger)" userId="51883faa-f6e8-46b6-8389-01029aaf3ad7" providerId="ADAL" clId="{7210470A-FFCF-4611-8609-A83E1CC799B3}"/>
    <pc:docChg chg="undo redo custSel addSld delSld modSld sldOrd">
      <pc:chgData name="Schilpzand, R.A. (Rutger)" userId="51883faa-f6e8-46b6-8389-01029aaf3ad7" providerId="ADAL" clId="{7210470A-FFCF-4611-8609-A83E1CC799B3}" dt="2025-01-13T13:10:17.398" v="3043" actId="20577"/>
      <pc:docMkLst>
        <pc:docMk/>
      </pc:docMkLst>
      <pc:sldChg chg="del">
        <pc:chgData name="Schilpzand, R.A. (Rutger)" userId="51883faa-f6e8-46b6-8389-01029aaf3ad7" providerId="ADAL" clId="{7210470A-FFCF-4611-8609-A83E1CC799B3}" dt="2025-01-13T11:04:58.869" v="376" actId="47"/>
        <pc:sldMkLst>
          <pc:docMk/>
          <pc:sldMk cId="3676099557" sldId="399"/>
        </pc:sldMkLst>
      </pc:sldChg>
      <pc:sldChg chg="del">
        <pc:chgData name="Schilpzand, R.A. (Rutger)" userId="51883faa-f6e8-46b6-8389-01029aaf3ad7" providerId="ADAL" clId="{7210470A-FFCF-4611-8609-A83E1CC799B3}" dt="2025-01-13T11:04:58.869" v="376" actId="47"/>
        <pc:sldMkLst>
          <pc:docMk/>
          <pc:sldMk cId="1097117445" sldId="441"/>
        </pc:sldMkLst>
      </pc:sldChg>
      <pc:sldChg chg="modSp mod">
        <pc:chgData name="Schilpzand, R.A. (Rutger)" userId="51883faa-f6e8-46b6-8389-01029aaf3ad7" providerId="ADAL" clId="{7210470A-FFCF-4611-8609-A83E1CC799B3}" dt="2025-01-13T10:48:47.310" v="62" actId="20577"/>
        <pc:sldMkLst>
          <pc:docMk/>
          <pc:sldMk cId="530675425" sldId="444"/>
        </pc:sldMkLst>
        <pc:spChg chg="mod">
          <ac:chgData name="Schilpzand, R.A. (Rutger)" userId="51883faa-f6e8-46b6-8389-01029aaf3ad7" providerId="ADAL" clId="{7210470A-FFCF-4611-8609-A83E1CC799B3}" dt="2025-01-13T10:48:47.310" v="62" actId="20577"/>
          <ac:spMkLst>
            <pc:docMk/>
            <pc:sldMk cId="530675425" sldId="444"/>
            <ac:spMk id="3" creationId="{B9E6BC07-2C2E-77E6-3CE0-628192BC7C38}"/>
          </ac:spMkLst>
        </pc:spChg>
      </pc:sldChg>
      <pc:sldChg chg="modSp mod">
        <pc:chgData name="Schilpzand, R.A. (Rutger)" userId="51883faa-f6e8-46b6-8389-01029aaf3ad7" providerId="ADAL" clId="{7210470A-FFCF-4611-8609-A83E1CC799B3}" dt="2025-01-13T11:04:27.119" v="375" actId="20577"/>
        <pc:sldMkLst>
          <pc:docMk/>
          <pc:sldMk cId="2137789462" sldId="526"/>
        </pc:sldMkLst>
        <pc:spChg chg="mod">
          <ac:chgData name="Schilpzand, R.A. (Rutger)" userId="51883faa-f6e8-46b6-8389-01029aaf3ad7" providerId="ADAL" clId="{7210470A-FFCF-4611-8609-A83E1CC799B3}" dt="2025-01-13T10:50:38.606" v="174" actId="20577"/>
          <ac:spMkLst>
            <pc:docMk/>
            <pc:sldMk cId="2137789462" sldId="526"/>
            <ac:spMk id="2" creationId="{85E71659-9C65-76BD-592C-C12AB2AAC63D}"/>
          </ac:spMkLst>
        </pc:spChg>
        <pc:spChg chg="mod">
          <ac:chgData name="Schilpzand, R.A. (Rutger)" userId="51883faa-f6e8-46b6-8389-01029aaf3ad7" providerId="ADAL" clId="{7210470A-FFCF-4611-8609-A83E1CC799B3}" dt="2025-01-13T11:04:27.119" v="375" actId="20577"/>
          <ac:spMkLst>
            <pc:docMk/>
            <pc:sldMk cId="2137789462" sldId="526"/>
            <ac:spMk id="3" creationId="{C98FCE67-5649-6B94-4FF5-749D685B2A64}"/>
          </ac:spMkLst>
        </pc:spChg>
      </pc:sldChg>
      <pc:sldChg chg="del">
        <pc:chgData name="Schilpzand, R.A. (Rutger)" userId="51883faa-f6e8-46b6-8389-01029aaf3ad7" providerId="ADAL" clId="{7210470A-FFCF-4611-8609-A83E1CC799B3}" dt="2025-01-13T11:04:58.869" v="376" actId="47"/>
        <pc:sldMkLst>
          <pc:docMk/>
          <pc:sldMk cId="3439315960" sldId="527"/>
        </pc:sldMkLst>
      </pc:sldChg>
      <pc:sldChg chg="del">
        <pc:chgData name="Schilpzand, R.A. (Rutger)" userId="51883faa-f6e8-46b6-8389-01029aaf3ad7" providerId="ADAL" clId="{7210470A-FFCF-4611-8609-A83E1CC799B3}" dt="2025-01-13T11:04:58.869" v="376" actId="47"/>
        <pc:sldMkLst>
          <pc:docMk/>
          <pc:sldMk cId="4292234148" sldId="528"/>
        </pc:sldMkLst>
      </pc:sldChg>
      <pc:sldChg chg="modSp mod">
        <pc:chgData name="Schilpzand, R.A. (Rutger)" userId="51883faa-f6e8-46b6-8389-01029aaf3ad7" providerId="ADAL" clId="{7210470A-FFCF-4611-8609-A83E1CC799B3}" dt="2025-01-13T10:49:51.143" v="116" actId="20577"/>
        <pc:sldMkLst>
          <pc:docMk/>
          <pc:sldMk cId="1991535841" sldId="563"/>
        </pc:sldMkLst>
        <pc:spChg chg="mod">
          <ac:chgData name="Schilpzand, R.A. (Rutger)" userId="51883faa-f6e8-46b6-8389-01029aaf3ad7" providerId="ADAL" clId="{7210470A-FFCF-4611-8609-A83E1CC799B3}" dt="2025-01-13T10:49:51.143" v="116" actId="20577"/>
          <ac:spMkLst>
            <pc:docMk/>
            <pc:sldMk cId="1991535841" sldId="563"/>
            <ac:spMk id="2" creationId="{C399B282-6F36-F2B0-D4F7-2D7A12E8CA24}"/>
          </ac:spMkLst>
        </pc:spChg>
      </pc:sldChg>
      <pc:sldChg chg="del">
        <pc:chgData name="Schilpzand, R.A. (Rutger)" userId="51883faa-f6e8-46b6-8389-01029aaf3ad7" providerId="ADAL" clId="{7210470A-FFCF-4611-8609-A83E1CC799B3}" dt="2025-01-13T11:04:58.869" v="376" actId="47"/>
        <pc:sldMkLst>
          <pc:docMk/>
          <pc:sldMk cId="4103741070" sldId="572"/>
        </pc:sldMkLst>
      </pc:sldChg>
      <pc:sldChg chg="new add del">
        <pc:chgData name="Schilpzand, R.A. (Rutger)" userId="51883faa-f6e8-46b6-8389-01029aaf3ad7" providerId="ADAL" clId="{7210470A-FFCF-4611-8609-A83E1CC799B3}" dt="2025-01-13T10:47:07.790" v="3" actId="680"/>
        <pc:sldMkLst>
          <pc:docMk/>
          <pc:sldMk cId="4107313803" sldId="573"/>
        </pc:sldMkLst>
      </pc:sldChg>
      <pc:sldChg chg="modSp mod">
        <pc:chgData name="Schilpzand, R.A. (Rutger)" userId="51883faa-f6e8-46b6-8389-01029aaf3ad7" providerId="ADAL" clId="{7210470A-FFCF-4611-8609-A83E1CC799B3}" dt="2025-01-13T12:09:56.445" v="390" actId="20577"/>
        <pc:sldMkLst>
          <pc:docMk/>
          <pc:sldMk cId="2000403224" sldId="575"/>
        </pc:sldMkLst>
        <pc:spChg chg="mod">
          <ac:chgData name="Schilpzand, R.A. (Rutger)" userId="51883faa-f6e8-46b6-8389-01029aaf3ad7" providerId="ADAL" clId="{7210470A-FFCF-4611-8609-A83E1CC799B3}" dt="2025-01-13T12:09:56.445" v="390" actId="20577"/>
          <ac:spMkLst>
            <pc:docMk/>
            <pc:sldMk cId="2000403224" sldId="575"/>
            <ac:spMk id="2" creationId="{C399B282-6F36-F2B0-D4F7-2D7A12E8CA24}"/>
          </ac:spMkLst>
        </pc:spChg>
      </pc:sldChg>
      <pc:sldChg chg="modSp mod">
        <pc:chgData name="Schilpzand, R.A. (Rutger)" userId="51883faa-f6e8-46b6-8389-01029aaf3ad7" providerId="ADAL" clId="{7210470A-FFCF-4611-8609-A83E1CC799B3}" dt="2025-01-13T12:13:20.803" v="492" actId="20577"/>
        <pc:sldMkLst>
          <pc:docMk/>
          <pc:sldMk cId="622233230" sldId="576"/>
        </pc:sldMkLst>
        <pc:spChg chg="mod">
          <ac:chgData name="Schilpzand, R.A. (Rutger)" userId="51883faa-f6e8-46b6-8389-01029aaf3ad7" providerId="ADAL" clId="{7210470A-FFCF-4611-8609-A83E1CC799B3}" dt="2025-01-13T12:10:13.224" v="407" actId="20577"/>
          <ac:spMkLst>
            <pc:docMk/>
            <pc:sldMk cId="622233230" sldId="576"/>
            <ac:spMk id="2" creationId="{85E71659-9C65-76BD-592C-C12AB2AAC63D}"/>
          </ac:spMkLst>
        </pc:spChg>
        <pc:spChg chg="mod">
          <ac:chgData name="Schilpzand, R.A. (Rutger)" userId="51883faa-f6e8-46b6-8389-01029aaf3ad7" providerId="ADAL" clId="{7210470A-FFCF-4611-8609-A83E1CC799B3}" dt="2025-01-13T12:13:20.803" v="492" actId="20577"/>
          <ac:spMkLst>
            <pc:docMk/>
            <pc:sldMk cId="622233230" sldId="576"/>
            <ac:spMk id="3" creationId="{C98FCE67-5649-6B94-4FF5-749D685B2A64}"/>
          </ac:spMkLst>
        </pc:spChg>
      </pc:sldChg>
      <pc:sldChg chg="modSp mod">
        <pc:chgData name="Schilpzand, R.A. (Rutger)" userId="51883faa-f6e8-46b6-8389-01029aaf3ad7" providerId="ADAL" clId="{7210470A-FFCF-4611-8609-A83E1CC799B3}" dt="2025-01-13T12:14:06.468" v="523" actId="20577"/>
        <pc:sldMkLst>
          <pc:docMk/>
          <pc:sldMk cId="980627682" sldId="577"/>
        </pc:sldMkLst>
        <pc:spChg chg="mod">
          <ac:chgData name="Schilpzand, R.A. (Rutger)" userId="51883faa-f6e8-46b6-8389-01029aaf3ad7" providerId="ADAL" clId="{7210470A-FFCF-4611-8609-A83E1CC799B3}" dt="2025-01-13T12:14:06.468" v="523" actId="20577"/>
          <ac:spMkLst>
            <pc:docMk/>
            <pc:sldMk cId="980627682" sldId="577"/>
            <ac:spMk id="3" creationId="{C98FCE67-5649-6B94-4FF5-749D685B2A64}"/>
          </ac:spMkLst>
        </pc:spChg>
        <pc:spChg chg="mod">
          <ac:chgData name="Schilpzand, R.A. (Rutger)" userId="51883faa-f6e8-46b6-8389-01029aaf3ad7" providerId="ADAL" clId="{7210470A-FFCF-4611-8609-A83E1CC799B3}" dt="2025-01-13T12:13:30.524" v="507" actId="20577"/>
          <ac:spMkLst>
            <pc:docMk/>
            <pc:sldMk cId="980627682" sldId="577"/>
            <ac:spMk id="7" creationId="{AC9B37BF-49CF-B4B2-B3A6-638A97CB8CC2}"/>
          </ac:spMkLst>
        </pc:spChg>
      </pc:sldChg>
      <pc:sldChg chg="modSp mod">
        <pc:chgData name="Schilpzand, R.A. (Rutger)" userId="51883faa-f6e8-46b6-8389-01029aaf3ad7" providerId="ADAL" clId="{7210470A-FFCF-4611-8609-A83E1CC799B3}" dt="2025-01-13T12:20:17.923" v="618" actId="6549"/>
        <pc:sldMkLst>
          <pc:docMk/>
          <pc:sldMk cId="542732620" sldId="578"/>
        </pc:sldMkLst>
        <pc:spChg chg="mod">
          <ac:chgData name="Schilpzand, R.A. (Rutger)" userId="51883faa-f6e8-46b6-8389-01029aaf3ad7" providerId="ADAL" clId="{7210470A-FFCF-4611-8609-A83E1CC799B3}" dt="2025-01-13T12:20:17.923" v="618" actId="6549"/>
          <ac:spMkLst>
            <pc:docMk/>
            <pc:sldMk cId="542732620" sldId="578"/>
            <ac:spMk id="3" creationId="{C98FCE67-5649-6B94-4FF5-749D685B2A64}"/>
          </ac:spMkLst>
        </pc:spChg>
        <pc:spChg chg="mod">
          <ac:chgData name="Schilpzand, R.A. (Rutger)" userId="51883faa-f6e8-46b6-8389-01029aaf3ad7" providerId="ADAL" clId="{7210470A-FFCF-4611-8609-A83E1CC799B3}" dt="2025-01-13T12:14:57.644" v="579" actId="20577"/>
          <ac:spMkLst>
            <pc:docMk/>
            <pc:sldMk cId="542732620" sldId="578"/>
            <ac:spMk id="6" creationId="{102FAA91-0DF4-2FAE-C11D-CCB7C0C69B31}"/>
          </ac:spMkLst>
        </pc:spChg>
      </pc:sldChg>
      <pc:sldChg chg="modSp mod">
        <pc:chgData name="Schilpzand, R.A. (Rutger)" userId="51883faa-f6e8-46b6-8389-01029aaf3ad7" providerId="ADAL" clId="{7210470A-FFCF-4611-8609-A83E1CC799B3}" dt="2025-01-13T12:20:50.446" v="639" actId="20577"/>
        <pc:sldMkLst>
          <pc:docMk/>
          <pc:sldMk cId="3133576493" sldId="579"/>
        </pc:sldMkLst>
        <pc:spChg chg="mod">
          <ac:chgData name="Schilpzand, R.A. (Rutger)" userId="51883faa-f6e8-46b6-8389-01029aaf3ad7" providerId="ADAL" clId="{7210470A-FFCF-4611-8609-A83E1CC799B3}" dt="2025-01-13T12:20:50.446" v="639" actId="20577"/>
          <ac:spMkLst>
            <pc:docMk/>
            <pc:sldMk cId="3133576493" sldId="579"/>
            <ac:spMk id="24" creationId="{78F6F03A-8D5D-BC65-EBDD-6A0DB29C99EC}"/>
          </ac:spMkLst>
        </pc:spChg>
        <pc:spChg chg="mod">
          <ac:chgData name="Schilpzand, R.A. (Rutger)" userId="51883faa-f6e8-46b6-8389-01029aaf3ad7" providerId="ADAL" clId="{7210470A-FFCF-4611-8609-A83E1CC799B3}" dt="2025-01-13T12:20:30.498" v="633" actId="20577"/>
          <ac:spMkLst>
            <pc:docMk/>
            <pc:sldMk cId="3133576493" sldId="579"/>
            <ac:spMk id="27" creationId="{AE78564E-637B-1B2D-BBC7-B6F28B515B7C}"/>
          </ac:spMkLst>
        </pc:spChg>
      </pc:sldChg>
      <pc:sldChg chg="modSp mod">
        <pc:chgData name="Schilpzand, R.A. (Rutger)" userId="51883faa-f6e8-46b6-8389-01029aaf3ad7" providerId="ADAL" clId="{7210470A-FFCF-4611-8609-A83E1CC799B3}" dt="2025-01-13T12:24:01.132" v="721" actId="20577"/>
        <pc:sldMkLst>
          <pc:docMk/>
          <pc:sldMk cId="2205994514" sldId="580"/>
        </pc:sldMkLst>
        <pc:spChg chg="mod">
          <ac:chgData name="Schilpzand, R.A. (Rutger)" userId="51883faa-f6e8-46b6-8389-01029aaf3ad7" providerId="ADAL" clId="{7210470A-FFCF-4611-8609-A83E1CC799B3}" dt="2025-01-13T12:23:52.207" v="706" actId="27636"/>
          <ac:spMkLst>
            <pc:docMk/>
            <pc:sldMk cId="2205994514" sldId="580"/>
            <ac:spMk id="3" creationId="{C98FCE67-5649-6B94-4FF5-749D685B2A64}"/>
          </ac:spMkLst>
        </pc:spChg>
        <pc:spChg chg="mod">
          <ac:chgData name="Schilpzand, R.A. (Rutger)" userId="51883faa-f6e8-46b6-8389-01029aaf3ad7" providerId="ADAL" clId="{7210470A-FFCF-4611-8609-A83E1CC799B3}" dt="2025-01-13T12:24:01.132" v="721" actId="20577"/>
          <ac:spMkLst>
            <pc:docMk/>
            <pc:sldMk cId="2205994514" sldId="580"/>
            <ac:spMk id="6" creationId="{3EA50D67-5DDE-2363-00C1-D00A385E4052}"/>
          </ac:spMkLst>
        </pc:spChg>
      </pc:sldChg>
      <pc:sldChg chg="del">
        <pc:chgData name="Schilpzand, R.A. (Rutger)" userId="51883faa-f6e8-46b6-8389-01029aaf3ad7" providerId="ADAL" clId="{7210470A-FFCF-4611-8609-A83E1CC799B3}" dt="2025-01-13T12:25:03.752" v="723" actId="47"/>
        <pc:sldMkLst>
          <pc:docMk/>
          <pc:sldMk cId="454261525" sldId="581"/>
        </pc:sldMkLst>
      </pc:sldChg>
      <pc:sldChg chg="new del">
        <pc:chgData name="Schilpzand, R.A. (Rutger)" userId="51883faa-f6e8-46b6-8389-01029aaf3ad7" providerId="ADAL" clId="{7210470A-FFCF-4611-8609-A83E1CC799B3}" dt="2025-01-13T12:32:42.767" v="973" actId="47"/>
        <pc:sldMkLst>
          <pc:docMk/>
          <pc:sldMk cId="2452002334" sldId="581"/>
        </pc:sldMkLst>
      </pc:sldChg>
      <pc:sldChg chg="addSp delSp modSp add mod ord modClrScheme chgLayout">
        <pc:chgData name="Schilpzand, R.A. (Rutger)" userId="51883faa-f6e8-46b6-8389-01029aaf3ad7" providerId="ADAL" clId="{7210470A-FFCF-4611-8609-A83E1CC799B3}" dt="2025-01-13T12:32:31.304" v="971" actId="20577"/>
        <pc:sldMkLst>
          <pc:docMk/>
          <pc:sldMk cId="498262471" sldId="582"/>
        </pc:sldMkLst>
        <pc:spChg chg="mod ord">
          <ac:chgData name="Schilpzand, R.A. (Rutger)" userId="51883faa-f6e8-46b6-8389-01029aaf3ad7" providerId="ADAL" clId="{7210470A-FFCF-4611-8609-A83E1CC799B3}" dt="2025-01-13T12:25:37.586" v="732" actId="26606"/>
          <ac:spMkLst>
            <pc:docMk/>
            <pc:sldMk cId="498262471" sldId="582"/>
            <ac:spMk id="2" creationId="{102A2100-AEBE-A45C-3D90-7986A78DE2A3}"/>
          </ac:spMkLst>
        </pc:spChg>
        <pc:spChg chg="add del mod ord">
          <ac:chgData name="Schilpzand, R.A. (Rutger)" userId="51883faa-f6e8-46b6-8389-01029aaf3ad7" providerId="ADAL" clId="{7210470A-FFCF-4611-8609-A83E1CC799B3}" dt="2025-01-13T12:25:37.586" v="732" actId="26606"/>
          <ac:spMkLst>
            <pc:docMk/>
            <pc:sldMk cId="498262471" sldId="582"/>
            <ac:spMk id="3" creationId="{15546ADA-BADB-F2CA-C16A-CE6CB447EFD1}"/>
          </ac:spMkLst>
        </pc:spChg>
        <pc:spChg chg="add mod">
          <ac:chgData name="Schilpzand, R.A. (Rutger)" userId="51883faa-f6e8-46b6-8389-01029aaf3ad7" providerId="ADAL" clId="{7210470A-FFCF-4611-8609-A83E1CC799B3}" dt="2025-01-13T12:32:31.304" v="971" actId="20577"/>
          <ac:spMkLst>
            <pc:docMk/>
            <pc:sldMk cId="498262471" sldId="582"/>
            <ac:spMk id="8" creationId="{3B966CE3-E449-398D-915E-6786E28AB7C2}"/>
          </ac:spMkLst>
        </pc:spChg>
      </pc:sldChg>
      <pc:sldChg chg="add del">
        <pc:chgData name="Schilpzand, R.A. (Rutger)" userId="51883faa-f6e8-46b6-8389-01029aaf3ad7" providerId="ADAL" clId="{7210470A-FFCF-4611-8609-A83E1CC799B3}" dt="2025-01-13T12:37:38.637" v="1361" actId="47"/>
        <pc:sldMkLst>
          <pc:docMk/>
          <pc:sldMk cId="131422425" sldId="583"/>
        </pc:sldMkLst>
      </pc:sldChg>
      <pc:sldChg chg="del">
        <pc:chgData name="Schilpzand, R.A. (Rutger)" userId="51883faa-f6e8-46b6-8389-01029aaf3ad7" providerId="ADAL" clId="{7210470A-FFCF-4611-8609-A83E1CC799B3}" dt="2025-01-13T12:25:01.822" v="722" actId="47"/>
        <pc:sldMkLst>
          <pc:docMk/>
          <pc:sldMk cId="2187393072" sldId="583"/>
        </pc:sldMkLst>
      </pc:sldChg>
      <pc:sldChg chg="modSp add mod ord">
        <pc:chgData name="Schilpzand, R.A. (Rutger)" userId="51883faa-f6e8-46b6-8389-01029aaf3ad7" providerId="ADAL" clId="{7210470A-FFCF-4611-8609-A83E1CC799B3}" dt="2025-01-13T12:37:17.098" v="1360" actId="27636"/>
        <pc:sldMkLst>
          <pc:docMk/>
          <pc:sldMk cId="2785220201" sldId="584"/>
        </pc:sldMkLst>
        <pc:spChg chg="mod">
          <ac:chgData name="Schilpzand, R.A. (Rutger)" userId="51883faa-f6e8-46b6-8389-01029aaf3ad7" providerId="ADAL" clId="{7210470A-FFCF-4611-8609-A83E1CC799B3}" dt="2025-01-13T12:32:55.816" v="992" actId="20577"/>
          <ac:spMkLst>
            <pc:docMk/>
            <pc:sldMk cId="2785220201" sldId="584"/>
            <ac:spMk id="2" creationId="{E479EC57-2015-C90D-F9A3-5FC4D0229609}"/>
          </ac:spMkLst>
        </pc:spChg>
        <pc:spChg chg="mod">
          <ac:chgData name="Schilpzand, R.A. (Rutger)" userId="51883faa-f6e8-46b6-8389-01029aaf3ad7" providerId="ADAL" clId="{7210470A-FFCF-4611-8609-A83E1CC799B3}" dt="2025-01-13T12:37:17.098" v="1360" actId="27636"/>
          <ac:spMkLst>
            <pc:docMk/>
            <pc:sldMk cId="2785220201" sldId="584"/>
            <ac:spMk id="8" creationId="{BA72803E-32B0-CA51-0FEC-602DF6BCB3CE}"/>
          </ac:spMkLst>
        </pc:spChg>
      </pc:sldChg>
      <pc:sldChg chg="modSp add mod">
        <pc:chgData name="Schilpzand, R.A. (Rutger)" userId="51883faa-f6e8-46b6-8389-01029aaf3ad7" providerId="ADAL" clId="{7210470A-FFCF-4611-8609-A83E1CC799B3}" dt="2025-01-13T12:44:44.977" v="1926" actId="20577"/>
        <pc:sldMkLst>
          <pc:docMk/>
          <pc:sldMk cId="3753779674" sldId="585"/>
        </pc:sldMkLst>
        <pc:spChg chg="mod">
          <ac:chgData name="Schilpzand, R.A. (Rutger)" userId="51883faa-f6e8-46b6-8389-01029aaf3ad7" providerId="ADAL" clId="{7210470A-FFCF-4611-8609-A83E1CC799B3}" dt="2025-01-13T12:37:55.509" v="1383" actId="20577"/>
          <ac:spMkLst>
            <pc:docMk/>
            <pc:sldMk cId="3753779674" sldId="585"/>
            <ac:spMk id="2" creationId="{C807A916-82BD-4A45-426A-5EF824D3FDCD}"/>
          </ac:spMkLst>
        </pc:spChg>
        <pc:spChg chg="mod">
          <ac:chgData name="Schilpzand, R.A. (Rutger)" userId="51883faa-f6e8-46b6-8389-01029aaf3ad7" providerId="ADAL" clId="{7210470A-FFCF-4611-8609-A83E1CC799B3}" dt="2025-01-13T12:44:44.977" v="1926" actId="20577"/>
          <ac:spMkLst>
            <pc:docMk/>
            <pc:sldMk cId="3753779674" sldId="585"/>
            <ac:spMk id="8" creationId="{7C89BFDF-085F-908E-66CE-DEE0219EB212}"/>
          </ac:spMkLst>
        </pc:spChg>
      </pc:sldChg>
      <pc:sldChg chg="modSp add mod ord">
        <pc:chgData name="Schilpzand, R.A. (Rutger)" userId="51883faa-f6e8-46b6-8389-01029aaf3ad7" providerId="ADAL" clId="{7210470A-FFCF-4611-8609-A83E1CC799B3}" dt="2025-01-13T12:50:41.066" v="2295" actId="27636"/>
        <pc:sldMkLst>
          <pc:docMk/>
          <pc:sldMk cId="2027632651" sldId="586"/>
        </pc:sldMkLst>
        <pc:spChg chg="mod">
          <ac:chgData name="Schilpzand, R.A. (Rutger)" userId="51883faa-f6e8-46b6-8389-01029aaf3ad7" providerId="ADAL" clId="{7210470A-FFCF-4611-8609-A83E1CC799B3}" dt="2025-01-13T12:45:15.342" v="1943" actId="20577"/>
          <ac:spMkLst>
            <pc:docMk/>
            <pc:sldMk cId="2027632651" sldId="586"/>
            <ac:spMk id="2" creationId="{9F06AD4F-5750-B89F-9281-CE166D47B2B6}"/>
          </ac:spMkLst>
        </pc:spChg>
        <pc:spChg chg="mod">
          <ac:chgData name="Schilpzand, R.A. (Rutger)" userId="51883faa-f6e8-46b6-8389-01029aaf3ad7" providerId="ADAL" clId="{7210470A-FFCF-4611-8609-A83E1CC799B3}" dt="2025-01-13T12:50:41.066" v="2295" actId="27636"/>
          <ac:spMkLst>
            <pc:docMk/>
            <pc:sldMk cId="2027632651" sldId="586"/>
            <ac:spMk id="8" creationId="{FBE2085A-D105-F752-5211-1777A2E120D2}"/>
          </ac:spMkLst>
        </pc:spChg>
      </pc:sldChg>
      <pc:sldChg chg="modSp add mod">
        <pc:chgData name="Schilpzand, R.A. (Rutger)" userId="51883faa-f6e8-46b6-8389-01029aaf3ad7" providerId="ADAL" clId="{7210470A-FFCF-4611-8609-A83E1CC799B3}" dt="2025-01-13T13:10:17.398" v="3043" actId="20577"/>
        <pc:sldMkLst>
          <pc:docMk/>
          <pc:sldMk cId="4111280329" sldId="587"/>
        </pc:sldMkLst>
        <pc:spChg chg="mod">
          <ac:chgData name="Schilpzand, R.A. (Rutger)" userId="51883faa-f6e8-46b6-8389-01029aaf3ad7" providerId="ADAL" clId="{7210470A-FFCF-4611-8609-A83E1CC799B3}" dt="2025-01-13T12:55:19.683" v="2651" actId="20577"/>
          <ac:spMkLst>
            <pc:docMk/>
            <pc:sldMk cId="4111280329" sldId="587"/>
            <ac:spMk id="2" creationId="{FC0E9BCD-B453-0C7F-60BE-4F6CD66AAE6D}"/>
          </ac:spMkLst>
        </pc:spChg>
        <pc:spChg chg="mod">
          <ac:chgData name="Schilpzand, R.A. (Rutger)" userId="51883faa-f6e8-46b6-8389-01029aaf3ad7" providerId="ADAL" clId="{7210470A-FFCF-4611-8609-A83E1CC799B3}" dt="2025-01-13T13:10:17.398" v="3043" actId="20577"/>
          <ac:spMkLst>
            <pc:docMk/>
            <pc:sldMk cId="4111280329" sldId="587"/>
            <ac:spMk id="8" creationId="{B0D5E2D4-42F1-679C-27B8-C81356B3A6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5576E-2039-4512-B068-56DF8C2FB7B4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456E3-0616-4416-88F7-50A058F3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38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9A7EA5-04CF-9B40-A212-E6BD38484C03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455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EA6E-5769-14FF-2597-7A4B18CCF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0A873-3AC3-B141-EAEB-7C417375F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461FB-4A35-1EFC-1BDB-3EA32158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71F43-AEEF-8D27-70F4-17FA3A699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2B519-EF42-C588-86D0-0F0AB444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438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16FA-7FC0-6B82-C69F-D3833455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03DEB-63E4-6B2D-B428-979127387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6D2F-5854-F147-5F36-2D2EA6E3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1E2B-7382-031F-6549-A4C188FF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A1210-62C9-C322-5208-9433F112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21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7A401-9C93-E187-487B-BC8410963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E9141-6F48-EC16-C24B-5409588E5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14B79-B7C8-CFC8-B83F-6B26BB6D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B0F2E-0891-72F1-1A8B-B59189F2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FCB94-3D3F-EA00-6FA6-B21F4E15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178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EA6E-5769-14FF-2597-7A4B18CCF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0A873-3AC3-B141-EAEB-7C417375F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461FB-4A35-1EFC-1BDB-3EA32158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71F43-AEEF-8D27-70F4-17FA3A699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2B519-EF42-C588-86D0-0F0AB444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544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D8C17-63B0-0DE0-5BCD-B79D9DCE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62169-90BB-E488-12C3-ADFE65C19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A2337-1810-D5E1-8A32-AE9DBF2B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3F4CA-F310-CFE9-07C6-14ACC060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A0DD-FCA1-F92E-8986-2799FE10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089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FF76-8091-D630-3757-3F386A98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4AF66-0A24-61BA-E3A4-35403FFF8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64EA-AFFC-E99B-D868-B11B03976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7B356-4B13-9FC1-1B18-B059555F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C3CE7-D262-44D0-F4E9-80763C81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626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9194-FA36-3C6F-87F4-85DFA9C0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F758-5F35-A8D7-EAF4-4D660F967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230E6-6038-0A25-5B79-7DA8B6C9A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01DDF-C301-7ECF-19FE-05D34FD5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FAB02-E975-65C8-6AE0-0EBBB2AD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27996-AA95-124E-00FA-65DBFE60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138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C6422-F87B-8AAC-BCE0-3716831E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BDB2C-EEA5-EABA-EC5F-E2D34CA92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059A6-633E-7D86-073F-FA85B419B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509A8-7DBE-1786-F922-096C772F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C188-655D-757D-BFDB-D52E51221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74718B-5A91-BF2C-79E7-9CC3566C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CDDDC-8E89-87E1-97E8-5FDA1FDC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3DE35A-F4B1-8D43-F342-E3EFD76B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610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E225-20D4-7427-1D19-45709DC7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C7ECD-FC25-14B4-D956-EE719444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50C11-F990-32F4-66E6-1BBDCF0E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00FC9-3F7B-7B30-71C6-2BA76290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016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6D6CF-A0E1-1777-9A6B-C613CA5A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BF11F-167E-C33A-AEDF-8C5AB82A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762EE-E4F4-DF35-EA04-2EAC64BF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169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326C-4F63-1459-A82A-5DFB4F58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56799-3489-7176-23E0-90DA76832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9EDB8-D5E6-340C-26DE-E40C9787E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E75DB-3DFC-E7A7-F06D-2E17125D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E4C1B-321E-4CEA-9E36-C4DE8F57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33BF6-26B3-9E30-3137-E8B7FE66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39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D8C17-63B0-0DE0-5BCD-B79D9DCE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62169-90BB-E488-12C3-ADFE65C19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A2337-1810-D5E1-8A32-AE9DBF2B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3F4CA-F310-CFE9-07C6-14ACC060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A0DD-FCA1-F92E-8986-2799FE10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198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A84-028A-B099-3CAC-7FF23C29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F3E3A-6A66-5A77-B6FA-333454B58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BAF60-8EC6-5A9F-7787-DE0D720E7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380F1-07CB-DE87-DD9C-953CC200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1835B-12B5-2101-2E2E-045062F5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6ADB9-3FEE-9BF6-35E3-6EA2EF379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858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16FA-7FC0-6B82-C69F-D3833455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03DEB-63E4-6B2D-B428-979127387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6D2F-5854-F147-5F36-2D2EA6E3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1E2B-7382-031F-6549-A4C188FF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A1210-62C9-C322-5208-9433F112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038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7A401-9C93-E187-487B-BC8410963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E9141-6F48-EC16-C24B-5409588E5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14B79-B7C8-CFC8-B83F-6B26BB6D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B0F2E-0891-72F1-1A8B-B59189F2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FCB94-3D3F-EA00-6FA6-B21F4E15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2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FF76-8091-D630-3757-3F386A98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4AF66-0A24-61BA-E3A4-35403FFF8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64EA-AFFC-E99B-D868-B11B03976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7B356-4B13-9FC1-1B18-B059555F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C3CE7-D262-44D0-F4E9-80763C81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32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9194-FA36-3C6F-87F4-85DFA9C0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F758-5F35-A8D7-EAF4-4D660F967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230E6-6038-0A25-5B79-7DA8B6C9A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01DDF-C301-7ECF-19FE-05D34FD5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FAB02-E975-65C8-6AE0-0EBBB2AD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27996-AA95-124E-00FA-65DBFE60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83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C6422-F87B-8AAC-BCE0-3716831E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BDB2C-EEA5-EABA-EC5F-E2D34CA92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059A6-633E-7D86-073F-FA85B419B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509A8-7DBE-1786-F922-096C772F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C188-655D-757D-BFDB-D52E51221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74718B-5A91-BF2C-79E7-9CC3566C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CDDDC-8E89-87E1-97E8-5FDA1FDC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3DE35A-F4B1-8D43-F342-E3EFD76B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84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E225-20D4-7427-1D19-45709DC7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C7ECD-FC25-14B4-D956-EE719444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50C11-F990-32F4-66E6-1BBDCF0E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00FC9-3F7B-7B30-71C6-2BA76290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20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6D6CF-A0E1-1777-9A6B-C613CA5A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BF11F-167E-C33A-AEDF-8C5AB82A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762EE-E4F4-DF35-EA04-2EAC64BF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877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326C-4F63-1459-A82A-5DFB4F58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56799-3489-7176-23E0-90DA76832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9EDB8-D5E6-340C-26DE-E40C9787E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E75DB-3DFC-E7A7-F06D-2E17125D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E4C1B-321E-4CEA-9E36-C4DE8F57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33BF6-26B3-9E30-3137-E8B7FE66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87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A84-028A-B099-3CAC-7FF23C29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F3E3A-6A66-5A77-B6FA-333454B58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BAF60-8EC6-5A9F-7787-DE0D720E7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380F1-07CB-DE87-DD9C-953CC200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1835B-12B5-2101-2E2E-045062F5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6ADB9-3FEE-9BF6-35E3-6EA2EF379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93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FE9D2-0449-C27A-73FC-14D40AC6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7C1B8-BBD8-F320-9B9B-3A25634B3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BFD4F-9BD4-5614-D6B4-08B076895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AD47C-D298-6DA5-133D-F49CC7686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D857F-EF62-2B7D-64E5-10DDC0600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17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388"/>
          </a:solidFill>
          <a:latin typeface="Fira Sans" panose="020B050305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FE9D2-0449-C27A-73FC-14D40AC6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7C1B8-BBD8-F320-9B9B-3A25634B3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BFD4F-9BD4-5614-D6B4-08B076895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AD47C-D298-6DA5-133D-F49CC7686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D857F-EF62-2B7D-64E5-10DDC0600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911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55F23-0D11-1120-6979-8A423CC6B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2600325"/>
            <a:ext cx="5162991" cy="265120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5400" b="1" kern="0" dirty="0">
                <a:solidFill>
                  <a:srgbClr val="006388"/>
                </a:solidFill>
                <a:latin typeface="Fira Sans"/>
                <a:ea typeface="Fira Code"/>
              </a:rPr>
              <a:t>FIRMBACKBONE</a:t>
            </a:r>
            <a:br>
              <a:rPr lang="en-US" sz="5400" b="1" kern="0" dirty="0">
                <a:latin typeface="Fira Sans"/>
                <a:ea typeface="Fira Code"/>
              </a:rPr>
            </a:br>
            <a:r>
              <a:rPr lang="en-US" sz="2800" b="1" kern="0" dirty="0">
                <a:solidFill>
                  <a:schemeClr val="bg1">
                    <a:lumMod val="65000"/>
                  </a:schemeClr>
                </a:solidFill>
                <a:latin typeface="Fira Sans"/>
                <a:ea typeface="Fira Code"/>
              </a:rPr>
              <a:t>Open-science principles and restricted data</a:t>
            </a:r>
            <a:br>
              <a:rPr lang="en-US" sz="5400" b="1" kern="0" dirty="0">
                <a:latin typeface="Fira Sans"/>
                <a:ea typeface="Fira Code"/>
              </a:rPr>
            </a:br>
            <a:br>
              <a:rPr lang="en-US" sz="5400" b="1" kern="0" dirty="0">
                <a:latin typeface="Fira Sans"/>
                <a:ea typeface="Fira Code"/>
              </a:rPr>
            </a:br>
            <a:r>
              <a:rPr lang="en-US" sz="2200" kern="0" dirty="0">
                <a:latin typeface="Fira Sans"/>
                <a:ea typeface="Fira Code"/>
              </a:rPr>
              <a:t>Peter Gerbrands, </a:t>
            </a:r>
            <a:r>
              <a:rPr lang="en-US" sz="2200" kern="0" dirty="0">
                <a:latin typeface="Fira Sans"/>
                <a:ea typeface="Fira Code"/>
                <a:cs typeface="+mj-lt"/>
              </a:rPr>
              <a:t>Wolter</a:t>
            </a:r>
            <a:r>
              <a:rPr lang="en-US" sz="2200" kern="0" dirty="0">
                <a:latin typeface="Fira Sans"/>
                <a:ea typeface="Fira Code"/>
              </a:rPr>
              <a:t> Hassink, </a:t>
            </a:r>
            <a:br>
              <a:rPr lang="en-US" sz="2200" kern="0" dirty="0">
                <a:latin typeface="Fira Sans"/>
                <a:ea typeface="Fira Code"/>
              </a:rPr>
            </a:br>
            <a:r>
              <a:rPr lang="en-US" sz="2200" kern="0" dirty="0">
                <a:latin typeface="Fira Sans"/>
                <a:ea typeface="Fira Code"/>
              </a:rPr>
              <a:t>Daniel Oberski, Rutger Schilpzand, </a:t>
            </a:r>
            <a:br>
              <a:rPr lang="en-US" sz="2200" kern="0" dirty="0">
                <a:latin typeface="Fira Sans"/>
                <a:ea typeface="Fira Code"/>
              </a:rPr>
            </a:br>
            <a:r>
              <a:rPr lang="en-US" sz="2200" kern="0" dirty="0">
                <a:latin typeface="Fira Sans"/>
                <a:ea typeface="Fira Code"/>
              </a:rPr>
              <a:t>Arjen van </a:t>
            </a:r>
            <a:r>
              <a:rPr lang="en-US" sz="2200" kern="0" dirty="0" err="1">
                <a:latin typeface="Fira Sans"/>
                <a:ea typeface="Fira Code"/>
              </a:rPr>
              <a:t>Witteloostuijn</a:t>
            </a:r>
            <a:endParaRPr lang="en-US" sz="2200" kern="0" dirty="0">
              <a:latin typeface="Fira Sans"/>
              <a:ea typeface="Fira Code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E6BC07-2C2E-77E6-3CE0-628192BC7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1300450"/>
            <a:ext cx="4167376" cy="1155525"/>
          </a:xfrm>
        </p:spPr>
        <p:txBody>
          <a:bodyPr anchor="b">
            <a:normAutofit/>
          </a:bodyPr>
          <a:lstStyle/>
          <a:p>
            <a:pPr algn="l"/>
            <a:r>
              <a:rPr lang="en-US" sz="2000" b="1" dirty="0"/>
              <a:t>January 15, 2025</a:t>
            </a:r>
          </a:p>
          <a:p>
            <a:pPr algn="l"/>
            <a:r>
              <a:rPr lang="en-US" sz="2000" dirty="0"/>
              <a:t>Discussion – FBB in 10 years</a:t>
            </a:r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C1CBA9F3-D184-749B-C226-B62B2915F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712" y="461137"/>
            <a:ext cx="4621557" cy="110917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98890F0-68C1-7D4D-9A16-23F376AFEB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3074" y="1962537"/>
            <a:ext cx="3787195" cy="1127089"/>
          </a:xfrm>
          <a:prstGeom prst="rect">
            <a:avLst/>
          </a:prstGeom>
        </p:spPr>
      </p:pic>
      <p:pic>
        <p:nvPicPr>
          <p:cNvPr id="6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F7B00F6C-4FA0-F2B4-F14E-E60F31A738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87653" y="3481852"/>
            <a:ext cx="3182616" cy="112982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37FCEFA-BFBC-8E13-01C8-EA8B6A7F43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8916" y="5003906"/>
            <a:ext cx="2461353" cy="131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75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FBB dataset is in a closed repository (market-sensitive data)</a:t>
            </a:r>
          </a:p>
          <a:p>
            <a:pPr>
              <a:lnSpc>
                <a:spcPct val="150000"/>
              </a:lnSpc>
            </a:pPr>
            <a:r>
              <a:rPr lang="en-US" dirty="0"/>
              <a:t>Dataset B in a Dataverse repository (possibly market-sensitive data)</a:t>
            </a:r>
          </a:p>
          <a:p>
            <a:pPr>
              <a:lnSpc>
                <a:spcPct val="150000"/>
              </a:lnSpc>
            </a:pPr>
            <a:r>
              <a:rPr lang="en-US" dirty="0"/>
              <a:t>Closed environment SANE -&gt; mutual accepted partner</a:t>
            </a:r>
          </a:p>
          <a:p>
            <a:pPr>
              <a:lnSpc>
                <a:spcPct val="150000"/>
              </a:lnSpc>
            </a:pPr>
            <a:r>
              <a:rPr lang="en-US" dirty="0"/>
              <a:t>Automated record linkage program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noProof="0" dirty="0"/>
          </a:p>
          <a:p>
            <a:pPr marL="971550" lvl="1" indent="-514350">
              <a:buFont typeface="+mj-lt"/>
              <a:buAutoNum type="arabicPeriod"/>
            </a:pPr>
            <a:endParaRPr lang="en-US" noProof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9B37BF-49CF-B4B2-B3A6-638A97CB8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91" y="365125"/>
            <a:ext cx="11752218" cy="1325563"/>
          </a:xfrm>
        </p:spPr>
        <p:txBody>
          <a:bodyPr>
            <a:normAutofit/>
          </a:bodyPr>
          <a:lstStyle/>
          <a:p>
            <a:pPr algn="ctr"/>
            <a:r>
              <a:rPr lang="en-US" noProof="0" dirty="0"/>
              <a:t>Organic growth: </a:t>
            </a:r>
            <a:r>
              <a:rPr lang="en-US" dirty="0"/>
              <a:t>Ingredients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0627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FBB dataset and dataset B are copied to SANE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TEMPORARILY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Secure transmission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Automated record linkage procedure in SANE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Matching table stored in a closed environment (UU or SURF)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Results and matching scripts also in open-access repository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02FAA91-0DF4-2FAE-C11D-CCB7C0C6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91" y="365125"/>
            <a:ext cx="11752218" cy="1325563"/>
          </a:xfrm>
        </p:spPr>
        <p:txBody>
          <a:bodyPr>
            <a:normAutofit/>
          </a:bodyPr>
          <a:lstStyle/>
          <a:p>
            <a:pPr algn="ctr"/>
            <a:r>
              <a:rPr lang="en-US" noProof="0" dirty="0"/>
              <a:t>Organic growth: </a:t>
            </a:r>
            <a:r>
              <a:rPr lang="en-US" dirty="0"/>
              <a:t>Setup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273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BD416E-66F5-9F7D-7147-7357901D3E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60723" y="4848328"/>
          <a:ext cx="2075836" cy="13032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8685">
                  <a:extLst>
                    <a:ext uri="{9D8B030D-6E8A-4147-A177-3AD203B41FA5}">
                      <a16:colId xmlns:a16="http://schemas.microsoft.com/office/drawing/2014/main" val="3560283434"/>
                    </a:ext>
                  </a:extLst>
                </a:gridCol>
                <a:gridCol w="508575">
                  <a:extLst>
                    <a:ext uri="{9D8B030D-6E8A-4147-A177-3AD203B41FA5}">
                      <a16:colId xmlns:a16="http://schemas.microsoft.com/office/drawing/2014/main" val="554530246"/>
                    </a:ext>
                  </a:extLst>
                </a:gridCol>
                <a:gridCol w="508576">
                  <a:extLst>
                    <a:ext uri="{9D8B030D-6E8A-4147-A177-3AD203B41FA5}">
                      <a16:colId xmlns:a16="http://schemas.microsoft.com/office/drawing/2014/main" val="1679275694"/>
                    </a:ext>
                  </a:extLst>
                </a:gridCol>
              </a:tblGrid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Firm id pseud.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X1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X2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339091395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Xb7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181146091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Yv9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212713632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K@2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31372338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0323888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E2A641F-9D04-7FC4-20D7-AE897341AAF9}"/>
              </a:ext>
            </a:extLst>
          </p:cNvPr>
          <p:cNvGraphicFramePr>
            <a:graphicFrameLocks/>
          </p:cNvGraphicFramePr>
          <p:nvPr/>
        </p:nvGraphicFramePr>
        <p:xfrm>
          <a:off x="3492038" y="2239983"/>
          <a:ext cx="2075836" cy="15056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9371">
                  <a:extLst>
                    <a:ext uri="{9D8B030D-6E8A-4147-A177-3AD203B41FA5}">
                      <a16:colId xmlns:a16="http://schemas.microsoft.com/office/drawing/2014/main" val="3560283434"/>
                    </a:ext>
                  </a:extLst>
                </a:gridCol>
                <a:gridCol w="483146">
                  <a:extLst>
                    <a:ext uri="{9D8B030D-6E8A-4147-A177-3AD203B41FA5}">
                      <a16:colId xmlns:a16="http://schemas.microsoft.com/office/drawing/2014/main" val="554530246"/>
                    </a:ext>
                  </a:extLst>
                </a:gridCol>
                <a:gridCol w="493319">
                  <a:extLst>
                    <a:ext uri="{9D8B030D-6E8A-4147-A177-3AD203B41FA5}">
                      <a16:colId xmlns:a16="http://schemas.microsoft.com/office/drawing/2014/main" val="1679275694"/>
                    </a:ext>
                  </a:extLst>
                </a:gridCol>
              </a:tblGrid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Firm id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X1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X2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339091395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AA </a:t>
                      </a:r>
                      <a:r>
                        <a:rPr lang="en-GB" sz="1100" dirty="0" err="1"/>
                        <a:t>b.v.</a:t>
                      </a:r>
                      <a:endParaRPr lang="en-GB" sz="1100" dirty="0"/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181146091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Ajax Schoon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212713632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Barrie’s BV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31372338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032388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9785FE5-090A-390D-A299-8A1BD1F5E436}"/>
              </a:ext>
            </a:extLst>
          </p:cNvPr>
          <p:cNvSpPr txBox="1"/>
          <p:nvPr/>
        </p:nvSpPr>
        <p:spPr>
          <a:xfrm>
            <a:off x="3185498" y="1639538"/>
            <a:ext cx="259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FBB Silver Data</a:t>
            </a:r>
          </a:p>
          <a:p>
            <a:pPr algn="ctr"/>
            <a:r>
              <a:rPr lang="en-GB" dirty="0"/>
              <a:t>(including firm identifiers)</a:t>
            </a:r>
          </a:p>
        </p:txBody>
      </p:sp>
      <p:pic>
        <p:nvPicPr>
          <p:cNvPr id="9" name="Picture 8" descr="A black and white symbol&#10;&#10;Description automatically generated">
            <a:extLst>
              <a:ext uri="{FF2B5EF4-FFF2-40B4-BE49-F238E27FC236}">
                <a16:creationId xmlns:a16="http://schemas.microsoft.com/office/drawing/2014/main" id="{591F21B8-846E-2D5E-402F-FEA7E2F58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320" y="2201767"/>
            <a:ext cx="1345048" cy="13450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13F6E6A-ADD4-8BCD-7ED6-040D1C69B157}"/>
              </a:ext>
            </a:extLst>
          </p:cNvPr>
          <p:cNvSpPr txBox="1"/>
          <p:nvPr/>
        </p:nvSpPr>
        <p:spPr>
          <a:xfrm>
            <a:off x="9202453" y="1636988"/>
            <a:ext cx="1826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Dataverse </a:t>
            </a:r>
            <a:br>
              <a:rPr lang="en-GB" dirty="0"/>
            </a:br>
            <a:r>
              <a:rPr lang="en-GB" dirty="0"/>
              <a:t>open data (CC0)</a:t>
            </a:r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E3EFF965-F84C-0724-A08A-9C26D1CCFB80}"/>
              </a:ext>
            </a:extLst>
          </p:cNvPr>
          <p:cNvGraphicFramePr>
            <a:graphicFrameLocks/>
          </p:cNvGraphicFramePr>
          <p:nvPr/>
        </p:nvGraphicFramePr>
        <p:xfrm>
          <a:off x="9077893" y="2239985"/>
          <a:ext cx="2151693" cy="1505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51">
                  <a:extLst>
                    <a:ext uri="{9D8B030D-6E8A-4147-A177-3AD203B41FA5}">
                      <a16:colId xmlns:a16="http://schemas.microsoft.com/office/drawing/2014/main" val="931544810"/>
                    </a:ext>
                  </a:extLst>
                </a:gridCol>
                <a:gridCol w="986311">
                  <a:extLst>
                    <a:ext uri="{9D8B030D-6E8A-4147-A177-3AD203B41FA5}">
                      <a16:colId xmlns:a16="http://schemas.microsoft.com/office/drawing/2014/main" val="3560283434"/>
                    </a:ext>
                  </a:extLst>
                </a:gridCol>
                <a:gridCol w="717231">
                  <a:extLst>
                    <a:ext uri="{9D8B030D-6E8A-4147-A177-3AD203B41FA5}">
                      <a16:colId xmlns:a16="http://schemas.microsoft.com/office/drawing/2014/main" val="3258111316"/>
                    </a:ext>
                  </a:extLst>
                </a:gridCol>
              </a:tblGrid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Y1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Firm id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Obs.#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339091395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AA </a:t>
                      </a:r>
                      <a:r>
                        <a:rPr lang="en-GB" sz="1100" dirty="0" err="1"/>
                        <a:t>b.v.</a:t>
                      </a:r>
                      <a:endParaRPr lang="en-GB" sz="1100" dirty="0"/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181146091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Ajax Schoon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212713632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Barrie’s BV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31372338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03238884"/>
                  </a:ext>
                </a:extLst>
              </a:tr>
            </a:tbl>
          </a:graphicData>
        </a:graphic>
      </p:graphicFrame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C829B0A4-2C69-F038-580B-76333F2682A7}"/>
              </a:ext>
            </a:extLst>
          </p:cNvPr>
          <p:cNvGraphicFramePr>
            <a:graphicFrameLocks/>
          </p:cNvGraphicFramePr>
          <p:nvPr/>
        </p:nvGraphicFramePr>
        <p:xfrm>
          <a:off x="6290201" y="4810112"/>
          <a:ext cx="2103977" cy="13036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94077">
                  <a:extLst>
                    <a:ext uri="{9D8B030D-6E8A-4147-A177-3AD203B41FA5}">
                      <a16:colId xmlns:a16="http://schemas.microsoft.com/office/drawing/2014/main" val="3560283434"/>
                    </a:ext>
                  </a:extLst>
                </a:gridCol>
                <a:gridCol w="494778">
                  <a:extLst>
                    <a:ext uri="{9D8B030D-6E8A-4147-A177-3AD203B41FA5}">
                      <a16:colId xmlns:a16="http://schemas.microsoft.com/office/drawing/2014/main" val="554530246"/>
                    </a:ext>
                  </a:extLst>
                </a:gridCol>
                <a:gridCol w="615122">
                  <a:extLst>
                    <a:ext uri="{9D8B030D-6E8A-4147-A177-3AD203B41FA5}">
                      <a16:colId xmlns:a16="http://schemas.microsoft.com/office/drawing/2014/main" val="2482122425"/>
                    </a:ext>
                  </a:extLst>
                </a:gridCol>
              </a:tblGrid>
              <a:tr h="336035">
                <a:tc>
                  <a:txBody>
                    <a:bodyPr/>
                    <a:lstStyle/>
                    <a:p>
                      <a:r>
                        <a:rPr lang="en-GB" sz="1100" dirty="0"/>
                        <a:t>Firm id pseud.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Obs.#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Quality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339091395"/>
                  </a:ext>
                </a:extLst>
              </a:tr>
              <a:tr h="240495">
                <a:tc>
                  <a:txBody>
                    <a:bodyPr/>
                    <a:lstStyle/>
                    <a:p>
                      <a:r>
                        <a:rPr lang="en-GB" sz="1100" dirty="0"/>
                        <a:t>Xb7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.997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181146091"/>
                  </a:ext>
                </a:extLst>
              </a:tr>
              <a:tr h="240495">
                <a:tc>
                  <a:txBody>
                    <a:bodyPr/>
                    <a:lstStyle/>
                    <a:p>
                      <a:r>
                        <a:rPr lang="en-GB" sz="1100" dirty="0"/>
                        <a:t>Yv9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.924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212713632"/>
                  </a:ext>
                </a:extLst>
              </a:tr>
              <a:tr h="240495">
                <a:tc>
                  <a:txBody>
                    <a:bodyPr/>
                    <a:lstStyle/>
                    <a:p>
                      <a:r>
                        <a:rPr lang="en-GB" sz="1100" dirty="0"/>
                        <a:t>K@2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.845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31372338"/>
                  </a:ext>
                </a:extLst>
              </a:tr>
              <a:tr h="240495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0323888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2075C15-CF6C-8705-3480-51D7909B46DD}"/>
              </a:ext>
            </a:extLst>
          </p:cNvPr>
          <p:cNvSpPr txBox="1"/>
          <p:nvPr/>
        </p:nvSpPr>
        <p:spPr>
          <a:xfrm>
            <a:off x="2958463" y="4238438"/>
            <a:ext cx="304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FBB Gold Data</a:t>
            </a:r>
            <a:br>
              <a:rPr lang="en-GB" dirty="0"/>
            </a:br>
            <a:r>
              <a:rPr lang="en-GB" dirty="0"/>
              <a:t>(pseudonymised identifiers)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0ABBE5-A404-592F-781E-C7B0739AFB2C}"/>
              </a:ext>
            </a:extLst>
          </p:cNvPr>
          <p:cNvSpPr txBox="1"/>
          <p:nvPr/>
        </p:nvSpPr>
        <p:spPr>
          <a:xfrm>
            <a:off x="1013643" y="2426649"/>
            <a:ext cx="1794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Blind SANE</a:t>
            </a:r>
          </a:p>
          <a:p>
            <a:r>
              <a:rPr lang="en-GB" sz="2000" dirty="0"/>
              <a:t>No direct data access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CB01CD-804B-25D9-D019-35602ADDD1D5}"/>
              </a:ext>
            </a:extLst>
          </p:cNvPr>
          <p:cNvSpPr txBox="1"/>
          <p:nvPr/>
        </p:nvSpPr>
        <p:spPr>
          <a:xfrm>
            <a:off x="1013643" y="4969165"/>
            <a:ext cx="1569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Tinker SANE</a:t>
            </a:r>
          </a:p>
          <a:p>
            <a:r>
              <a:rPr lang="en-GB" sz="2000" dirty="0"/>
              <a:t>Data access </a:t>
            </a:r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F3903BB2-CD62-40DD-004C-7A29618F7FB1}"/>
              </a:ext>
            </a:extLst>
          </p:cNvPr>
          <p:cNvGraphicFramePr>
            <a:graphicFrameLocks/>
          </p:cNvGraphicFramePr>
          <p:nvPr/>
        </p:nvGraphicFramePr>
        <p:xfrm>
          <a:off x="9077892" y="4853593"/>
          <a:ext cx="2151693" cy="130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51">
                  <a:extLst>
                    <a:ext uri="{9D8B030D-6E8A-4147-A177-3AD203B41FA5}">
                      <a16:colId xmlns:a16="http://schemas.microsoft.com/office/drawing/2014/main" val="931544810"/>
                    </a:ext>
                  </a:extLst>
                </a:gridCol>
                <a:gridCol w="983294">
                  <a:extLst>
                    <a:ext uri="{9D8B030D-6E8A-4147-A177-3AD203B41FA5}">
                      <a16:colId xmlns:a16="http://schemas.microsoft.com/office/drawing/2014/main" val="3560283434"/>
                    </a:ext>
                  </a:extLst>
                </a:gridCol>
                <a:gridCol w="720248">
                  <a:extLst>
                    <a:ext uri="{9D8B030D-6E8A-4147-A177-3AD203B41FA5}">
                      <a16:colId xmlns:a16="http://schemas.microsoft.com/office/drawing/2014/main" val="3258111316"/>
                    </a:ext>
                  </a:extLst>
                </a:gridCol>
              </a:tblGrid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Y1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[removed]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Obs.#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339091395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[removed]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181146091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[removed]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1212713632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[removed]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31372338"/>
                  </a:ext>
                </a:extLst>
              </a:tr>
              <a:tr h="260652"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…</a:t>
                      </a:r>
                    </a:p>
                  </a:txBody>
                  <a:tcPr marL="74252" marR="74252" marT="37126" marB="37126"/>
                </a:tc>
                <a:extLst>
                  <a:ext uri="{0D108BD9-81ED-4DB2-BD59-A6C34878D82A}">
                    <a16:rowId xmlns:a16="http://schemas.microsoft.com/office/drawing/2014/main" val="20323888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3D50F49-4DF5-8DB7-8368-64F6E8DE77C2}"/>
              </a:ext>
            </a:extLst>
          </p:cNvPr>
          <p:cNvSpPr txBox="1"/>
          <p:nvPr/>
        </p:nvSpPr>
        <p:spPr>
          <a:xfrm>
            <a:off x="9002035" y="4166971"/>
            <a:ext cx="2227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Dataverse </a:t>
            </a:r>
            <a:br>
              <a:rPr lang="en-GB" dirty="0"/>
            </a:br>
            <a:r>
              <a:rPr lang="en-GB" dirty="0"/>
              <a:t>open data (imported)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B00F7F-25A7-C8EE-4EFD-B1F6DBCA459D}"/>
              </a:ext>
            </a:extLst>
          </p:cNvPr>
          <p:cNvSpPr txBox="1"/>
          <p:nvPr/>
        </p:nvSpPr>
        <p:spPr>
          <a:xfrm>
            <a:off x="6012937" y="1636988"/>
            <a:ext cx="259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Linking script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6599C9-01DB-B360-E85D-D932ECDFB929}"/>
              </a:ext>
            </a:extLst>
          </p:cNvPr>
          <p:cNvSpPr txBox="1"/>
          <p:nvPr/>
        </p:nvSpPr>
        <p:spPr>
          <a:xfrm>
            <a:off x="6184495" y="4244080"/>
            <a:ext cx="259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Matching table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BAB292-5B86-F09B-5EE5-9DC6C6F2C184}"/>
              </a:ext>
            </a:extLst>
          </p:cNvPr>
          <p:cNvCxnSpPr/>
          <p:nvPr/>
        </p:nvCxnSpPr>
        <p:spPr>
          <a:xfrm>
            <a:off x="227556" y="4036343"/>
            <a:ext cx="11640855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2F326263-FDA0-90C1-9883-5B1E10BC4513}"/>
              </a:ext>
            </a:extLst>
          </p:cNvPr>
          <p:cNvSpPr txBox="1">
            <a:spLocks/>
          </p:cNvSpPr>
          <p:nvPr/>
        </p:nvSpPr>
        <p:spPr>
          <a:xfrm>
            <a:off x="198414" y="1593654"/>
            <a:ext cx="2524602" cy="646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6388"/>
                </a:solidFill>
                <a:latin typeface="Fira Sans" panose="020B0503050000020004" pitchFamily="34" charset="0"/>
                <a:ea typeface="+mj-ea"/>
                <a:cs typeface="+mj-cs"/>
              </a:defRPr>
            </a:lvl1pPr>
          </a:lstStyle>
          <a:p>
            <a:r>
              <a:rPr lang="en-GB" sz="2400" u="sng" dirty="0">
                <a:solidFill>
                  <a:srgbClr val="843C0C"/>
                </a:solidFill>
              </a:rPr>
              <a:t>Data linking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78F6F03A-8D5D-BC65-EBDD-6A0DB29C99EC}"/>
              </a:ext>
            </a:extLst>
          </p:cNvPr>
          <p:cNvSpPr txBox="1">
            <a:spLocks/>
          </p:cNvSpPr>
          <p:nvPr/>
        </p:nvSpPr>
        <p:spPr>
          <a:xfrm>
            <a:off x="198414" y="4183487"/>
            <a:ext cx="2524602" cy="646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6388"/>
                </a:solidFill>
                <a:latin typeface="Fira Sans" panose="020B0503050000020004" pitchFamily="34" charset="0"/>
                <a:ea typeface="+mj-ea"/>
                <a:cs typeface="+mj-cs"/>
              </a:defRPr>
            </a:lvl1pPr>
          </a:lstStyle>
          <a:p>
            <a:r>
              <a:rPr lang="en-GB" sz="2400" u="sng" dirty="0">
                <a:solidFill>
                  <a:srgbClr val="843C0C"/>
                </a:solidFill>
              </a:rPr>
              <a:t>Analysis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E78564E-637B-1B2D-BBC7-B6F28B5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91" y="365125"/>
            <a:ext cx="11752218" cy="1325563"/>
          </a:xfrm>
        </p:spPr>
        <p:txBody>
          <a:bodyPr>
            <a:normAutofit/>
          </a:bodyPr>
          <a:lstStyle/>
          <a:p>
            <a:pPr algn="ctr"/>
            <a:r>
              <a:rPr lang="en-US" noProof="0" dirty="0"/>
              <a:t>Organic growth: </a:t>
            </a:r>
            <a:r>
              <a:rPr lang="en-US" dirty="0"/>
              <a:t>Data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33576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509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900" dirty="0"/>
              <a:t>Matching table to FBB repository</a:t>
            </a:r>
          </a:p>
          <a:p>
            <a:pPr lvl="1">
              <a:lnSpc>
                <a:spcPct val="150000"/>
              </a:lnSpc>
            </a:pPr>
            <a:r>
              <a:rPr lang="en-US" sz="2900" dirty="0"/>
              <a:t>Available for setup of SANE data</a:t>
            </a:r>
          </a:p>
          <a:p>
            <a:pPr lvl="1">
              <a:lnSpc>
                <a:spcPct val="150000"/>
              </a:lnSpc>
            </a:pPr>
            <a:r>
              <a:rPr lang="en-US" sz="2900" dirty="0"/>
              <a:t>Associated with data signature dataset B (e.g. permanent link &amp; SHA)</a:t>
            </a:r>
          </a:p>
          <a:p>
            <a:pPr>
              <a:lnSpc>
                <a:spcPct val="150000"/>
              </a:lnSpc>
            </a:pPr>
            <a:r>
              <a:rPr lang="en-US" sz="2900" dirty="0"/>
              <a:t>Matching report statistics to FBB repository and repository of B</a:t>
            </a:r>
          </a:p>
          <a:p>
            <a:pPr lvl="1">
              <a:lnSpc>
                <a:spcPct val="150000"/>
              </a:lnSpc>
            </a:pPr>
            <a:r>
              <a:rPr lang="en-US" sz="2900" dirty="0"/>
              <a:t>findable, accessible and repeatable</a:t>
            </a:r>
          </a:p>
          <a:p>
            <a:pPr>
              <a:lnSpc>
                <a:spcPct val="150000"/>
              </a:lnSpc>
            </a:pPr>
            <a:r>
              <a:rPr lang="en-US" sz="2900" dirty="0"/>
              <a:t>FAIR aspect</a:t>
            </a:r>
          </a:p>
          <a:p>
            <a:pPr lvl="1">
              <a:lnSpc>
                <a:spcPct val="150000"/>
              </a:lnSpc>
            </a:pPr>
            <a:r>
              <a:rPr lang="en-US" sz="2900" dirty="0"/>
              <a:t>Replication possible due to FBB DOI, Dataverse DOI, Matching report in repository</a:t>
            </a:r>
          </a:p>
          <a:p>
            <a:pPr>
              <a:lnSpc>
                <a:spcPct val="150000"/>
              </a:lnSpc>
            </a:pPr>
            <a:r>
              <a:rPr lang="en-US" sz="2900" dirty="0"/>
              <a:t>Analyses and reporting</a:t>
            </a:r>
          </a:p>
          <a:p>
            <a:pPr lvl="1">
              <a:lnSpc>
                <a:spcPct val="150000"/>
              </a:lnSpc>
            </a:pPr>
            <a:r>
              <a:rPr lang="en-US" sz="2900" dirty="0"/>
              <a:t>Extra care of output is required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b="1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endParaRPr lang="en-US" b="1" dirty="0"/>
          </a:p>
          <a:p>
            <a:pPr marL="1428750" lvl="2" indent="-514350">
              <a:lnSpc>
                <a:spcPct val="150000"/>
              </a:lnSpc>
              <a:buFont typeface="+mj-lt"/>
              <a:buAutoNum type="arabicPeriod"/>
            </a:pPr>
            <a:endParaRPr lang="en-US" b="1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b="1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b="1" noProof="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endParaRPr lang="en-US" b="1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EA50D67-5DDE-2363-00C1-D00A385E4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91" y="365125"/>
            <a:ext cx="11752218" cy="1325563"/>
          </a:xfrm>
        </p:spPr>
        <p:txBody>
          <a:bodyPr>
            <a:normAutofit/>
          </a:bodyPr>
          <a:lstStyle/>
          <a:p>
            <a:pPr algn="ctr"/>
            <a:r>
              <a:rPr lang="en-US" noProof="0" dirty="0"/>
              <a:t>Organic growth: </a:t>
            </a:r>
            <a:r>
              <a:rPr lang="en-US" dirty="0"/>
              <a:t>Procedure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05994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8E7F4-5A23-3412-BBF3-EE5FC92AE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A2100-AEBE-A45C-3D90-7986A78DE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9107"/>
            <a:ext cx="9144000" cy="1206229"/>
          </a:xfrm>
        </p:spPr>
        <p:txBody>
          <a:bodyPr anchor="b">
            <a:normAutofit/>
          </a:bodyPr>
          <a:lstStyle/>
          <a:p>
            <a:r>
              <a:rPr lang="en-US" noProof="0" dirty="0"/>
              <a:t>Organic growth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B966CE3-E449-398D-915E-6786E28AB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443"/>
            <a:ext cx="9144000" cy="4260714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en-US" sz="3200" dirty="0"/>
              <a:t>Ideas on our potential solution?</a:t>
            </a:r>
          </a:p>
          <a:p>
            <a:pPr marL="800100" lvl="1" indent="-342900" algn="l">
              <a:buFontTx/>
              <a:buChar char="-"/>
            </a:pPr>
            <a:r>
              <a:rPr lang="en-US" sz="3200" dirty="0"/>
              <a:t>Ease of use?</a:t>
            </a:r>
          </a:p>
          <a:p>
            <a:pPr marL="800100" lvl="1" indent="-342900" algn="l">
              <a:buFontTx/>
              <a:buChar char="-"/>
            </a:pPr>
            <a:r>
              <a:rPr lang="en-US" sz="3200" dirty="0"/>
              <a:t>Better alternatives</a:t>
            </a:r>
          </a:p>
          <a:p>
            <a:pPr marL="342900" indent="-342900" algn="l">
              <a:buFontTx/>
              <a:buChar char="-"/>
            </a:pPr>
            <a:r>
              <a:rPr lang="en-US" sz="3200" dirty="0"/>
              <a:t>Examples of data that could be merged?</a:t>
            </a:r>
          </a:p>
          <a:p>
            <a:pPr marL="342900" indent="-342900" algn="l">
              <a:buFontTx/>
              <a:buChar char="-"/>
            </a:pPr>
            <a:r>
              <a:rPr lang="en-US" sz="3200" dirty="0"/>
              <a:t>Do you see FAIR as crucial for merged data?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62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4C9A2-7950-72EC-BD49-05DAD77AB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9EC57-2015-C90D-F9A3-5FC4D0229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9652"/>
            <a:ext cx="9144000" cy="1060314"/>
          </a:xfrm>
        </p:spPr>
        <p:txBody>
          <a:bodyPr anchor="b">
            <a:normAutofit/>
          </a:bodyPr>
          <a:lstStyle/>
          <a:p>
            <a:r>
              <a:rPr lang="en-US" noProof="0" dirty="0"/>
              <a:t>Access smoothing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A72803E-32B0-CA51-0FEC-602DF6BCB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92613"/>
            <a:ext cx="9144000" cy="4795735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Infrastructure requires 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ODDISSEI membership (legal)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SANE (data security)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Monitoring (who wants access and what is exported)</a:t>
            </a:r>
          </a:p>
          <a:p>
            <a:pPr marL="1257300" lvl="2" indent="-342900" algn="l">
              <a:buFontTx/>
              <a:buChar char="-"/>
            </a:pPr>
            <a:r>
              <a:rPr lang="en-US" sz="2400" dirty="0"/>
              <a:t>Output control can be partially automated (requires usage of specific R-packages)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What can be improved?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Other data portals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Access requirements (no more emails,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Monitoring</a:t>
            </a:r>
          </a:p>
          <a:p>
            <a:pPr marL="800100" lvl="1" indent="-342900" algn="l">
              <a:buFontTx/>
              <a:buChar char="-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20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0CD37-3431-72A8-7CDB-E035778B40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7A916-82BD-4A45-426A-5EF824D3F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9651"/>
            <a:ext cx="9144000" cy="953311"/>
          </a:xfrm>
        </p:spPr>
        <p:txBody>
          <a:bodyPr anchor="b">
            <a:normAutofit/>
          </a:bodyPr>
          <a:lstStyle/>
          <a:p>
            <a:r>
              <a:rPr lang="en-US" noProof="0" dirty="0"/>
              <a:t>Meta-data information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C89BFDF-085F-908E-66CE-DEE0219EB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9149"/>
            <a:ext cx="9144000" cy="5398851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Information on data 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Chain of process (KVK -&gt; bronze -&gt; silver -&gt; gold)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Technical details (size, format, # variables, date of creation)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Variable description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Access rights (license, access procedure)</a:t>
            </a:r>
          </a:p>
          <a:p>
            <a:pPr lvl="1" algn="l"/>
            <a:endParaRPr lang="en-US" sz="2400" dirty="0"/>
          </a:p>
          <a:p>
            <a:pPr marL="342900" indent="-342900" algn="l">
              <a:buFontTx/>
              <a:buChar char="-"/>
            </a:pPr>
            <a:r>
              <a:rPr lang="en-US" dirty="0"/>
              <a:t>Added?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Descriptives (what kind?)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Comparison (to previous years, to CBS?)</a:t>
            </a:r>
          </a:p>
          <a:p>
            <a:pPr marL="800100" lvl="1" indent="-342900" algn="l">
              <a:buFontTx/>
              <a:buChar char="-"/>
            </a:pPr>
            <a:r>
              <a:rPr lang="en-US" sz="2400" dirty="0"/>
              <a:t>Variable knowledge (e.g., similar to KVK, when establishments change owner, their FBB-id does not change if it does not change location)</a:t>
            </a:r>
          </a:p>
          <a:p>
            <a:pPr marL="800100" lvl="1" indent="-342900" algn="l">
              <a:buFontTx/>
              <a:buChar char="-"/>
            </a:pPr>
            <a:endParaRPr lang="en-US" dirty="0"/>
          </a:p>
          <a:p>
            <a:pPr marL="800100" lvl="1" indent="-342900" algn="l">
              <a:buFontTx/>
              <a:buChar char="-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79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2A5C2-C773-F7A7-9827-CEB0DE2A35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6AD4F-5750-B89F-9281-CE166D47B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8017"/>
            <a:ext cx="9144000" cy="1118681"/>
          </a:xfrm>
        </p:spPr>
        <p:txBody>
          <a:bodyPr anchor="b">
            <a:normAutofit/>
          </a:bodyPr>
          <a:lstStyle/>
          <a:p>
            <a:r>
              <a:rPr lang="en-US" noProof="0" dirty="0"/>
              <a:t>Synthetic data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BE2085A-D105-F752-5211-1777A2E12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9072"/>
            <a:ext cx="9144000" cy="4533090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Benefit:</a:t>
            </a:r>
          </a:p>
          <a:p>
            <a:pPr marL="800100" lvl="1" indent="-342900" algn="l">
              <a:buFontTx/>
              <a:buChar char="-"/>
            </a:pPr>
            <a:r>
              <a:rPr lang="en-US" dirty="0"/>
              <a:t>No restrictions of access (can be available in meta-data portal)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Disadvantages:</a:t>
            </a:r>
          </a:p>
          <a:p>
            <a:pPr marL="800100" lvl="1" indent="-342900" algn="l">
              <a:buFontTx/>
              <a:buChar char="-"/>
            </a:pPr>
            <a:r>
              <a:rPr lang="en-US" dirty="0"/>
              <a:t>Not the real thing (not valuable for most research projects)</a:t>
            </a:r>
          </a:p>
          <a:p>
            <a:pPr marL="800100" lvl="1" indent="-342900" algn="l">
              <a:buFontTx/>
              <a:buChar char="-"/>
            </a:pPr>
            <a:r>
              <a:rPr lang="en-US" dirty="0"/>
              <a:t>Based on limited information (max-min often not allowed)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Why do it?</a:t>
            </a:r>
          </a:p>
          <a:p>
            <a:pPr marL="800100" lvl="1" indent="-342900" algn="l">
              <a:buFontTx/>
              <a:buChar char="-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32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A94235-C934-5A8B-43DF-842262073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9BCD-B453-0C7F-60BE-4F6CD66AA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087"/>
            <a:ext cx="9144000" cy="1837815"/>
          </a:xfrm>
        </p:spPr>
        <p:txBody>
          <a:bodyPr anchor="b">
            <a:normAutofit/>
          </a:bodyPr>
          <a:lstStyle/>
          <a:p>
            <a:r>
              <a:rPr lang="en-US" sz="4000" noProof="0" dirty="0"/>
              <a:t>Ease of use vs detailed data</a:t>
            </a:r>
            <a:br>
              <a:rPr lang="en-US" sz="4000" noProof="0" dirty="0"/>
            </a:br>
            <a:r>
              <a:rPr lang="en-US" sz="4000" noProof="0" dirty="0"/>
              <a:t>&amp;</a:t>
            </a:r>
            <a:br>
              <a:rPr lang="en-US" sz="4000" noProof="0" dirty="0"/>
            </a:br>
            <a:r>
              <a:rPr lang="en-US" sz="4000" noProof="0" dirty="0"/>
              <a:t>All data connected vs separate data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0D5E2D4-42F1-679C-27B8-C81356B3A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10902"/>
            <a:ext cx="9144000" cy="4620638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Tx/>
              <a:buChar char="-"/>
            </a:pPr>
            <a:r>
              <a:rPr lang="en-US" sz="2600" dirty="0"/>
              <a:t>Option 1 (highly detailed and complex)</a:t>
            </a:r>
          </a:p>
          <a:p>
            <a:pPr marL="800100" lvl="1" indent="-342900" algn="l">
              <a:buFontTx/>
              <a:buChar char="-"/>
            </a:pPr>
            <a:r>
              <a:rPr lang="en-US" sz="2600" dirty="0"/>
              <a:t>Provide different curated datasets (</a:t>
            </a:r>
            <a:r>
              <a:rPr lang="en-US" sz="2600" dirty="0" err="1"/>
              <a:t>Stichtingen&amp;Kerkgenootschappen</a:t>
            </a:r>
            <a:r>
              <a:rPr lang="en-US" sz="2600" dirty="0"/>
              <a:t>, </a:t>
            </a:r>
            <a:r>
              <a:rPr lang="en-US" sz="2600" dirty="0" err="1"/>
              <a:t>BV’s&amp;NV’s</a:t>
            </a:r>
            <a:r>
              <a:rPr lang="en-US" sz="2600" dirty="0"/>
              <a:t>, ZZP)</a:t>
            </a:r>
          </a:p>
          <a:p>
            <a:pPr marL="800100" lvl="1" indent="-342900" algn="l">
              <a:buFontTx/>
              <a:buChar char="-"/>
            </a:pPr>
            <a:r>
              <a:rPr lang="en-US" sz="2600" dirty="0"/>
              <a:t>KVK2024.1 – </a:t>
            </a:r>
            <a:r>
              <a:rPr lang="en-US" sz="2600" dirty="0" err="1"/>
              <a:t>Sticht&amp;Kerk</a:t>
            </a:r>
            <a:r>
              <a:rPr lang="en-US" sz="2600" dirty="0"/>
              <a:t> | KVK2025.1 – </a:t>
            </a:r>
            <a:r>
              <a:rPr lang="en-US" sz="2600" dirty="0" err="1"/>
              <a:t>BV’s&amp;NV’s</a:t>
            </a:r>
            <a:r>
              <a:rPr lang="en-US" sz="2600" dirty="0"/>
              <a:t> | LISA2020 – </a:t>
            </a:r>
            <a:r>
              <a:rPr lang="en-US" sz="2600" dirty="0" err="1"/>
              <a:t>BV’s&amp;NV’s</a:t>
            </a:r>
            <a:r>
              <a:rPr lang="en-US" sz="2600" dirty="0"/>
              <a:t> | LISA2021 - </a:t>
            </a:r>
            <a:r>
              <a:rPr lang="en-US" sz="2600" dirty="0" err="1"/>
              <a:t>OpenbBestuur</a:t>
            </a:r>
            <a:endParaRPr lang="en-US" sz="2600" dirty="0"/>
          </a:p>
          <a:p>
            <a:pPr marL="342900" indent="-342900" algn="l">
              <a:buFontTx/>
              <a:buChar char="-"/>
            </a:pPr>
            <a:r>
              <a:rPr lang="en-US" sz="2600" dirty="0"/>
              <a:t>Option 2 (detailed and manual merging)</a:t>
            </a:r>
          </a:p>
          <a:p>
            <a:pPr marL="800100" lvl="1" indent="-342900" algn="l">
              <a:buFontTx/>
              <a:buChar char="-"/>
            </a:pPr>
            <a:r>
              <a:rPr lang="en-US" sz="2600" dirty="0"/>
              <a:t>Provide all curated data waves from each source separate, but each has FBB-id’s to merge</a:t>
            </a:r>
          </a:p>
          <a:p>
            <a:pPr marL="800100" lvl="1" indent="-342900" algn="l">
              <a:buFontTx/>
              <a:buChar char="-"/>
            </a:pPr>
            <a:r>
              <a:rPr lang="en-US" sz="2600" dirty="0"/>
              <a:t>KVK2024.1 | KVK2025.1 | LISA2020 | Webscraping2024.1</a:t>
            </a:r>
          </a:p>
          <a:p>
            <a:pPr marL="342900" indent="-342900" algn="l">
              <a:buFontTx/>
              <a:buChar char="-"/>
            </a:pPr>
            <a:r>
              <a:rPr lang="en-US" sz="2600" dirty="0"/>
              <a:t>Option 3 (less detailed and easy merging)</a:t>
            </a:r>
          </a:p>
          <a:p>
            <a:pPr marL="800100" lvl="1" indent="-342900" algn="l">
              <a:buFontTx/>
              <a:buChar char="-"/>
            </a:pPr>
            <a:r>
              <a:rPr lang="en-US" sz="2600" dirty="0"/>
              <a:t>Provide a comprehensive dataset that includes all important variables </a:t>
            </a:r>
          </a:p>
          <a:p>
            <a:pPr marL="800100" lvl="1" indent="-342900" algn="l">
              <a:buFontTx/>
              <a:buChar char="-"/>
            </a:pPr>
            <a:r>
              <a:rPr lang="en-US" sz="2600" dirty="0"/>
              <a:t>FBB2024, FBB2025</a:t>
            </a:r>
          </a:p>
          <a:p>
            <a:pPr marL="342900" indent="-342900" algn="l">
              <a:buFontTx/>
              <a:buChar char="-"/>
            </a:pPr>
            <a:r>
              <a:rPr lang="en-US" sz="2600" dirty="0"/>
              <a:t>Preferences and why?</a:t>
            </a:r>
          </a:p>
          <a:p>
            <a:pPr marL="800100" lvl="1" indent="-342900" algn="l">
              <a:buFontTx/>
              <a:buChar char="-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80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A9700F-7D41-4042-FF90-66880A26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Questions?</a:t>
            </a:r>
            <a:br>
              <a:rPr lang="en-US" noProof="0" dirty="0"/>
            </a:b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85DC5-F4FF-D262-2B42-A58DA42EC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noProof="0" dirty="0"/>
              <a:t>Thank you for your attendance</a:t>
            </a:r>
          </a:p>
        </p:txBody>
      </p:sp>
      <p:pic>
        <p:nvPicPr>
          <p:cNvPr id="2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C1D1B8F6-90EF-CFF5-1DB1-BF7167AA9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19" y="202288"/>
            <a:ext cx="3449999" cy="828000"/>
          </a:xfrm>
          <a:prstGeom prst="rect">
            <a:avLst/>
          </a:prstGeom>
        </p:spPr>
      </p:pic>
      <p:pic>
        <p:nvPicPr>
          <p:cNvPr id="3" name="Afbeelding 7">
            <a:extLst>
              <a:ext uri="{FF2B5EF4-FFF2-40B4-BE49-F238E27FC236}">
                <a16:creationId xmlns:a16="http://schemas.microsoft.com/office/drawing/2014/main" id="{E3112722-02E9-6BD4-439F-E60426BC4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884" y="202288"/>
            <a:ext cx="2782207" cy="828000"/>
          </a:xfrm>
          <a:prstGeom prst="rect">
            <a:avLst/>
          </a:prstGeom>
        </p:spPr>
      </p:pic>
      <p:pic>
        <p:nvPicPr>
          <p:cNvPr id="6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4D889199-D5FB-78A5-5F93-86EE951238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7057" y="202288"/>
            <a:ext cx="2332396" cy="828000"/>
          </a:xfrm>
          <a:prstGeom prst="rect">
            <a:avLst/>
          </a:prstGeom>
        </p:spPr>
      </p:pic>
      <p:pic>
        <p:nvPicPr>
          <p:cNvPr id="7" name="Afbeelding 8">
            <a:extLst>
              <a:ext uri="{FF2B5EF4-FFF2-40B4-BE49-F238E27FC236}">
                <a16:creationId xmlns:a16="http://schemas.microsoft.com/office/drawing/2014/main" id="{FD559F3F-6AB3-2034-2523-B54310C305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9418" y="202288"/>
            <a:ext cx="1547663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33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B282-6F36-F2B0-D4F7-2D7A12E8C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noProof="0" dirty="0"/>
              <a:t>What should FBB look like in 10 years?</a:t>
            </a:r>
            <a:br>
              <a:rPr lang="en-US" noProof="0" dirty="0"/>
            </a:br>
            <a:r>
              <a:rPr lang="en-US" noProof="0" dirty="0"/>
              <a:t>-</a:t>
            </a:r>
            <a:br>
              <a:rPr lang="en-US" noProof="0" dirty="0"/>
            </a:br>
            <a:r>
              <a:rPr lang="en-US" noProof="0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99153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063B4-9A8B-4D28-60E6-7E4A674334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3D903-31BF-BEDA-4EA9-513C367C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FBB: 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EFD65-37A5-ABE0-1B44-8C4F96A55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 dirty="0"/>
              <a:t>Easy access to data by researchers o</a:t>
            </a:r>
            <a:r>
              <a:rPr lang="en-US" dirty="0"/>
              <a:t>f ODISSEI-faculties</a:t>
            </a:r>
          </a:p>
          <a:p>
            <a:r>
              <a:rPr lang="en-US" dirty="0"/>
              <a:t>Low costs for the users of the data</a:t>
            </a:r>
          </a:p>
          <a:p>
            <a:r>
              <a:rPr lang="en-US" dirty="0"/>
              <a:t>Connection to the providers of the data</a:t>
            </a:r>
          </a:p>
          <a:p>
            <a:r>
              <a:rPr lang="en-US" dirty="0"/>
              <a:t>Connection to SURF/SANE</a:t>
            </a:r>
          </a:p>
          <a:p>
            <a:r>
              <a:rPr lang="en-US" dirty="0"/>
              <a:t>Access to SURF infrastructure</a:t>
            </a:r>
          </a:p>
          <a:p>
            <a:r>
              <a:rPr lang="en-US" dirty="0"/>
              <a:t>Structural finance of FBB by ministry of </a:t>
            </a:r>
            <a:r>
              <a:rPr lang="en-US" dirty="0" err="1"/>
              <a:t>OCenW</a:t>
            </a:r>
            <a:endParaRPr lang="en-US" dirty="0"/>
          </a:p>
          <a:p>
            <a:r>
              <a:rPr lang="en-US" dirty="0"/>
              <a:t>Content: information of Employment, Financial indicators, information of scraped websites</a:t>
            </a:r>
          </a:p>
          <a:p>
            <a:r>
              <a:rPr lang="en-US" dirty="0"/>
              <a:t>Growing network of researchers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4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2535C-6A6E-A33F-A816-25A8D1746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03F8A-991D-015D-429E-7880E5B8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FBB: Weaknesses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D4BE8-4041-9C17-374F-B7DA63AD8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information of individual employees.</a:t>
            </a:r>
          </a:p>
          <a:p>
            <a:r>
              <a:rPr lang="en-US" dirty="0"/>
              <a:t>Statistics Netherlands has more detailed data</a:t>
            </a:r>
          </a:p>
          <a:p>
            <a:r>
              <a:rPr lang="en-US" dirty="0"/>
              <a:t>Output control: automated?</a:t>
            </a:r>
          </a:p>
          <a:p>
            <a:r>
              <a:rPr lang="en-US" dirty="0"/>
              <a:t>Registration of many users</a:t>
            </a:r>
          </a:p>
        </p:txBody>
      </p:sp>
    </p:spTree>
    <p:extLst>
      <p:ext uri="{BB962C8B-B14F-4D97-AF65-F5344CB8AC3E}">
        <p14:creationId xmlns:p14="http://schemas.microsoft.com/office/powerpoint/2010/main" val="364118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5BD41-5B08-E012-BB75-369E02981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DAB3E-945B-7A22-ABDE-C173A16A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FBB: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46FD4-A2F5-7D4F-E1D4-32AAF076C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Organic growth of the data</a:t>
            </a:r>
          </a:p>
          <a:p>
            <a:r>
              <a:rPr lang="en-US" dirty="0"/>
              <a:t>Using website information to construct indicators</a:t>
            </a:r>
          </a:p>
          <a:p>
            <a:r>
              <a:rPr lang="en-US" dirty="0"/>
              <a:t>Connection to data of RVO (Netherlands Enterprise Agency)</a:t>
            </a:r>
          </a:p>
          <a:p>
            <a:r>
              <a:rPr lang="en-US" dirty="0"/>
              <a:t>DANS</a:t>
            </a:r>
          </a:p>
          <a:p>
            <a:r>
              <a:rPr lang="en-US" dirty="0"/>
              <a:t>Development of comparable data infrastructures, using the same digital technology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3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5A365-C0E8-5013-C65A-9B1C30579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74775-450A-5EC2-FE60-F2B0D1050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FBB: Threats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AA5AC-C663-9D46-8021-2B70FB1A5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no structural finance by the minister: outside option?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6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1659-9C65-76BD-592C-C12AB2AA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FIRMBACKBONE –Future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noProof="0" dirty="0"/>
              <a:t>Overarching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/>
              <a:t>Organic growth (explanation follows)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/>
              <a:t>Access smoothing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Meta-data information </a:t>
            </a:r>
            <a:endParaRPr lang="en-US" noProof="0" dirty="0"/>
          </a:p>
          <a:p>
            <a:pPr marL="514350" indent="-514350">
              <a:buFont typeface="+mj-lt"/>
              <a:buAutoNum type="arabicPeriod"/>
            </a:pPr>
            <a:r>
              <a:rPr lang="en-US" noProof="0" dirty="0"/>
              <a:t>Synthetic data</a:t>
            </a:r>
          </a:p>
          <a:p>
            <a:pPr marL="0" indent="0">
              <a:buNone/>
            </a:pPr>
            <a:r>
              <a:rPr lang="en-US" dirty="0"/>
              <a:t>Within the data</a:t>
            </a:r>
            <a:endParaRPr lang="en-US" noProof="0" dirty="0"/>
          </a:p>
          <a:p>
            <a:pPr marL="514350" indent="-514350">
              <a:buFont typeface="+mj-lt"/>
              <a:buAutoNum type="arabicPeriod"/>
            </a:pPr>
            <a:r>
              <a:rPr lang="en-US" noProof="0" dirty="0"/>
              <a:t>Ease of use vs detailed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data connected vs separate data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3778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B282-6F36-F2B0-D4F7-2D7A12E8C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Organic growth</a:t>
            </a:r>
          </a:p>
        </p:txBody>
      </p:sp>
    </p:spTree>
    <p:extLst>
      <p:ext uri="{BB962C8B-B14F-4D97-AF65-F5344CB8AC3E}">
        <p14:creationId xmlns:p14="http://schemas.microsoft.com/office/powerpoint/2010/main" val="2000403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1659-9C65-76BD-592C-C12AB2AAC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91" y="365125"/>
            <a:ext cx="11752218" cy="1325563"/>
          </a:xfrm>
        </p:spPr>
        <p:txBody>
          <a:bodyPr>
            <a:normAutofit/>
          </a:bodyPr>
          <a:lstStyle/>
          <a:p>
            <a:pPr algn="ctr"/>
            <a:r>
              <a:rPr lang="en-US" noProof="0" dirty="0"/>
              <a:t>Organic growth: </a:t>
            </a:r>
            <a:r>
              <a:rPr lang="en-US" dirty="0"/>
              <a:t>Motivation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noProof="0" dirty="0"/>
              <a:t>Abundance of data not in FBB</a:t>
            </a:r>
          </a:p>
          <a:p>
            <a:pPr>
              <a:lnSpc>
                <a:spcPct val="160000"/>
              </a:lnSpc>
            </a:pPr>
            <a:r>
              <a:rPr lang="en-US" dirty="0"/>
              <a:t>Ambition for organic research opportunities growth through aggregation</a:t>
            </a:r>
          </a:p>
          <a:p>
            <a:pPr>
              <a:lnSpc>
                <a:spcPct val="160000"/>
              </a:lnSpc>
            </a:pPr>
            <a:r>
              <a:rPr lang="en-US" dirty="0"/>
              <a:t>I</a:t>
            </a:r>
            <a:r>
              <a:rPr lang="en-US" noProof="0" dirty="0" err="1"/>
              <a:t>ncentives</a:t>
            </a:r>
            <a:r>
              <a:rPr lang="en-US" noProof="0" dirty="0"/>
              <a:t> to keep data separated from FBB</a:t>
            </a:r>
          </a:p>
          <a:p>
            <a:pPr marL="1428750" lvl="2" indent="-514350">
              <a:lnSpc>
                <a:spcPct val="160000"/>
              </a:lnSpc>
              <a:buFont typeface="+mj-lt"/>
              <a:buAutoNum type="arabicPeriod"/>
            </a:pPr>
            <a:r>
              <a:rPr lang="en-US" dirty="0"/>
              <a:t>Data owners desire/need autonomy</a:t>
            </a:r>
          </a:p>
          <a:p>
            <a:pPr marL="1428750" lvl="2" indent="-514350">
              <a:lnSpc>
                <a:spcPct val="160000"/>
              </a:lnSpc>
              <a:buFont typeface="+mj-lt"/>
              <a:buAutoNum type="arabicPeriod"/>
            </a:pPr>
            <a:r>
              <a:rPr lang="en-US" dirty="0"/>
              <a:t>Regulatory limitations</a:t>
            </a:r>
          </a:p>
          <a:p>
            <a:pPr marL="1428750" lvl="2" indent="-514350">
              <a:lnSpc>
                <a:spcPct val="160000"/>
              </a:lnSpc>
              <a:buFont typeface="+mj-lt"/>
              <a:buAutoNum type="arabicPeriod"/>
            </a:pPr>
            <a:r>
              <a:rPr lang="en-US" dirty="0"/>
              <a:t>Vulnerabilities &lt;- also from our side</a:t>
            </a:r>
          </a:p>
          <a:p>
            <a:pPr>
              <a:lnSpc>
                <a:spcPct val="160000"/>
              </a:lnSpc>
            </a:pPr>
            <a:r>
              <a:rPr lang="en-US" dirty="0"/>
              <a:t>Linking data </a:t>
            </a:r>
            <a:r>
              <a:rPr lang="en-US" dirty="0" err="1"/>
              <a:t>FAIRly</a:t>
            </a:r>
            <a:endParaRPr lang="en-US" dirty="0"/>
          </a:p>
          <a:p>
            <a:pPr lvl="1">
              <a:lnSpc>
                <a:spcPct val="160000"/>
              </a:lnSpc>
            </a:pPr>
            <a:r>
              <a:rPr lang="en-US" dirty="0"/>
              <a:t>Strengthens knowledge while supporting decentralization</a:t>
            </a:r>
          </a:p>
          <a:p>
            <a:pPr>
              <a:lnSpc>
                <a:spcPct val="160000"/>
              </a:lnSpc>
            </a:pPr>
            <a:r>
              <a:rPr lang="en-US" dirty="0"/>
              <a:t>How does it work with our restricted and pseudonymized data?</a:t>
            </a:r>
            <a:endParaRPr lang="en-US" b="1" noProof="0" dirty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endParaRPr lang="en-US" b="1" noProof="0" dirty="0"/>
          </a:p>
        </p:txBody>
      </p:sp>
    </p:spTree>
    <p:extLst>
      <p:ext uri="{BB962C8B-B14F-4D97-AF65-F5344CB8AC3E}">
        <p14:creationId xmlns:p14="http://schemas.microsoft.com/office/powerpoint/2010/main" val="622233230"/>
      </p:ext>
    </p:extLst>
  </p:cSld>
  <p:clrMapOvr>
    <a:masterClrMapping/>
  </p:clrMapOvr>
</p:sld>
</file>

<file path=ppt/theme/theme1.xml><?xml version="1.0" encoding="utf-8"?>
<a:theme xmlns:a="http://schemas.openxmlformats.org/drawingml/2006/main" name="FBB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B Theme" id="{C615DB14-B9C9-4FB9-9BD1-5F4EE8DF8EA4}" vid="{B99D3587-A539-4BA3-829E-5D2A11E3DE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df6a5f-9334-4503-a845-5e05459a4c71" xsi:nil="true"/>
    <lcf76f155ced4ddcb4097134ff3c332f xmlns="29fc189b-f10f-41d9-af89-628573a93f0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74557495650543AC362C81DB9DE0BB" ma:contentTypeVersion="17" ma:contentTypeDescription="Create a new document." ma:contentTypeScope="" ma:versionID="3d4e9363a4861a7b49ea93da19ab95f8">
  <xsd:schema xmlns:xsd="http://www.w3.org/2001/XMLSchema" xmlns:xs="http://www.w3.org/2001/XMLSchema" xmlns:p="http://schemas.microsoft.com/office/2006/metadata/properties" xmlns:ns2="29fc189b-f10f-41d9-af89-628573a93f03" xmlns:ns3="53df6a5f-9334-4503-a845-5e05459a4c71" xmlns:ns4="9814c89b-b7b0-489e-834a-f1c4f018f952" targetNamespace="http://schemas.microsoft.com/office/2006/metadata/properties" ma:root="true" ma:fieldsID="2bd0daf569620566a7b087f6fe195b54" ns2:_="" ns3:_="" ns4:_="">
    <xsd:import namespace="29fc189b-f10f-41d9-af89-628573a93f03"/>
    <xsd:import namespace="53df6a5f-9334-4503-a845-5e05459a4c71"/>
    <xsd:import namespace="9814c89b-b7b0-489e-834a-f1c4f018f9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fc189b-f10f-41d9-af89-628573a93f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b077af7-eccc-41ba-8726-6d08c81cb0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f6a5f-9334-4503-a845-5e05459a4c7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cba1a2f-fc0f-43f7-a175-7bef513c449a}" ma:internalName="TaxCatchAll" ma:showField="CatchAllData" ma:web="9814c89b-b7b0-489e-834a-f1c4f018f9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14c89b-b7b0-489e-834a-f1c4f018f95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54564-D189-4FEB-93D8-989F195BFECF}">
  <ds:schemaRefs>
    <ds:schemaRef ds:uri="http://schemas.microsoft.com/office/2006/metadata/properties"/>
    <ds:schemaRef ds:uri="http://schemas.microsoft.com/office/infopath/2007/PartnerControls"/>
    <ds:schemaRef ds:uri="53df6a5f-9334-4503-a845-5e05459a4c71"/>
    <ds:schemaRef ds:uri="29fc189b-f10f-41d9-af89-628573a93f03"/>
  </ds:schemaRefs>
</ds:datastoreItem>
</file>

<file path=customXml/itemProps2.xml><?xml version="1.0" encoding="utf-8"?>
<ds:datastoreItem xmlns:ds="http://schemas.openxmlformats.org/officeDocument/2006/customXml" ds:itemID="{1E8F2AA2-C8B9-4E78-A093-00A7D3326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fc189b-f10f-41d9-af89-628573a93f03"/>
    <ds:schemaRef ds:uri="53df6a5f-9334-4503-a845-5e05459a4c71"/>
    <ds:schemaRef ds:uri="9814c89b-b7b0-489e-834a-f1c4f018f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7D68AD-90DB-45D1-8671-703B73402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FBB Theme</Template>
  <TotalTime>192</TotalTime>
  <Words>929</Words>
  <Application>Microsoft Office PowerPoint</Application>
  <PresentationFormat>Breedbeeld</PresentationFormat>
  <Paragraphs>212</Paragraphs>
  <Slides>19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Fira Sans</vt:lpstr>
      <vt:lpstr>FBB Theme</vt:lpstr>
      <vt:lpstr>Office Theme</vt:lpstr>
      <vt:lpstr>FIRMBACKBONE Open-science principles and restricted data  Peter Gerbrands, Wolter Hassink,  Daniel Oberski, Rutger Schilpzand,  Arjen van Witteloostuijn</vt:lpstr>
      <vt:lpstr>What should FBB look like in 10 years? - Discussion</vt:lpstr>
      <vt:lpstr>FBB: Strengths</vt:lpstr>
      <vt:lpstr>FBB: Weaknesses</vt:lpstr>
      <vt:lpstr>FBB: Opportunities</vt:lpstr>
      <vt:lpstr>FBB: Threats</vt:lpstr>
      <vt:lpstr>FIRMBACKBONE –Future Themes</vt:lpstr>
      <vt:lpstr>Organic growth</vt:lpstr>
      <vt:lpstr>Organic growth: Motivation</vt:lpstr>
      <vt:lpstr>Organic growth: Ingredients</vt:lpstr>
      <vt:lpstr>Organic growth: Setup</vt:lpstr>
      <vt:lpstr>Organic growth: Data</vt:lpstr>
      <vt:lpstr>Organic growth: Procedure</vt:lpstr>
      <vt:lpstr>Organic growth</vt:lpstr>
      <vt:lpstr>Access smoothing</vt:lpstr>
      <vt:lpstr>Meta-data information</vt:lpstr>
      <vt:lpstr>Synthetic data</vt:lpstr>
      <vt:lpstr>Ease of use vs detailed data &amp; All data connected vs separate data</vt:lpstr>
      <vt:lpstr>Questions? </vt:lpstr>
    </vt:vector>
  </TitlesOfParts>
  <Company>Utrecht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Gerbrands, P. (Peter)</dc:creator>
  <cp:lastModifiedBy>Hassink, W.H.J. (Wolter)</cp:lastModifiedBy>
  <cp:revision>19</cp:revision>
  <dcterms:created xsi:type="dcterms:W3CDTF">2024-01-26T10:57:01Z</dcterms:created>
  <dcterms:modified xsi:type="dcterms:W3CDTF">2025-01-14T21:01:30Z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0x0101008674557495650543AC362C81DB9DE0BB</vt:lpwstr>
  </property>
  <property fmtid="{D5CDD505-2E9C-101B-9397-08002B2CF9AE}" pid="3" name="MediaServiceImageTags">
    <vt:lpwstr/>
  </property>
</Properties>
</file>