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66" r:id="rId3"/>
    <p:sldId id="397" r:id="rId4"/>
    <p:sldId id="380" r:id="rId5"/>
    <p:sldId id="415" r:id="rId6"/>
    <p:sldId id="413" r:id="rId7"/>
    <p:sldId id="414" r:id="rId8"/>
    <p:sldId id="386" r:id="rId9"/>
    <p:sldId id="371" r:id="rId10"/>
    <p:sldId id="316" r:id="rId11"/>
    <p:sldId id="313" r:id="rId12"/>
    <p:sldId id="376" r:id="rId13"/>
    <p:sldId id="403" r:id="rId14"/>
    <p:sldId id="404" r:id="rId15"/>
    <p:sldId id="412" r:id="rId16"/>
    <p:sldId id="405" r:id="rId17"/>
    <p:sldId id="41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C083E6E3-FA7D-4D7B-A595-EF9225AFEA8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A5A5A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A5A5A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D7AC3CCA-C797-4891-BE02-D94E43425B78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7E7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7E7E7"/>
          </a:solidFill>
        </a:fill>
      </a:tcStyle>
    </a:firstRow>
  </a:tblStyle>
  <a:tblStyle styleId="{9D7B26C5-4107-4FEC-AEDC-1716B250A1E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00000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000000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B9D40C-4BB8-F5FF-5CA2-D9C2E08DEFE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52063-06B6-2074-1847-26DE317F4F2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38E7299-0DFD-463C-B246-B48F58A6AE3B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325A36-521F-6F40-2E6A-35696D5296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4FBAF8-7371-5FFE-0A2F-EB7455FFFA6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F2758-F2D8-3CAE-5E71-A126665CC1F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25F56-E3E3-5673-F1C3-3778E2093A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E6E7806-1E55-49A5-9719-943084F30E4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0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3E6E7806-1E55-49A5-9719-943084F30E4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38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49F6-1254-7691-7701-E380C3DA40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B9006-4070-9B25-8733-EFCB800D49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EC0C2-9F99-401E-6A5C-8E225A7F0A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A10942-C7BE-4A36-A16C-DD3906E7F2B5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6880E-3865-BC72-F54E-651A7DB5E4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F85E6-02B1-C7EA-D04F-B81F38DC52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0228EF-D1A1-4D98-8B28-4D41C145C15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7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16C8-D31A-6F70-4E23-498DCF667E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4B68F-4300-C5BF-CF23-5AA07AB968D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28A73-55FB-516A-E858-65D287475C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7E533C-490F-4A6D-8696-4426ACB3EC46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76E06-EC8D-64A0-D4F4-BEF106C07B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98224-7744-D7D0-3280-4E9B4367AF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8863DF-14DC-4BA6-8EB1-E9EA02E5D84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6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9FD0E9-D380-D38A-9FBC-01BE3069B19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E26F2-531B-FD80-C8E1-6205B7FB07D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D8943-5500-D6AD-E717-7D4C9062D4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4A9436-FC16-454B-9125-F09EC607B4FF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3EC12-3D1A-9B37-FA5A-39F8AFF1D1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7681C-4790-9453-52AC-3AD358AAE6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22AA5B-C55A-43A3-9C0D-56E85ABB6BD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1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C3EE-1088-4139-E0C2-14FE63EBE13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7A8A5-81DE-AB7D-85D0-E8068697013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4ED02-416F-B72C-D826-2C667D1FD7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53830E-8DCA-4920-9126-1182FAC10CB8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14E33-E91A-C1F6-BC90-CDA8BA9C33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EC505-FC27-C936-99F9-5A9E5C8BB4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5DAD80-1BC5-4DC3-AEB1-4181CF5E41B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7884-DB02-9B41-40BC-E2CE3D8C9D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5AF8B-88A5-C13C-B069-B8D44B24773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16F27-4573-3BF8-3652-8438D0E6A1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32F3B3-FFEE-4E73-B916-53306B3E6533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CD409-7C63-4BDD-B042-ADEBBB2DFD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4E16B-A8C1-F9B4-733A-2A361C6D2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A9BCBC-A6F8-4B2D-9206-D54FA84065F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655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2505-9F56-1C32-BAFF-41202B6427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E2170-EA29-F785-22C9-64316AAFF7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29503-4E08-C833-AD79-46869DBB98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93F882-D9A3-4DAE-8E1A-7579C78DC6F8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98F5A-152E-836E-4B54-7380DF5C05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269D-94E4-6D90-067A-83254A3CC6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A45027-F89F-4106-A51B-A14C2F3B6B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6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2581-4979-D772-9743-B7BA2C4922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58395-AFB8-122D-56BD-A6C2E2B64D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786AE-2DAC-E587-B743-08E47FB4B34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A6D9D-91BD-7E32-0332-37AC49D943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AC8D3A-6F0B-4E29-A784-2EF44202B20F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9D4CE-3837-C442-8B4B-64CDA084FF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8B35A-42A4-E30B-C224-D4DC228A23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9EB3A1-A461-495F-8B6A-73B99848F5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8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3981-891A-5C3D-FB77-C326E4FF3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76DA3-C36A-3C01-D2E5-49AB91AE87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1B6F4-B5D6-6A9B-5517-19C4C677161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DA023-90A4-E83D-BBF8-7EFDCC27F16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A52BF-D209-B9F9-FD53-588C70FAAB3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ED9FD-C8F6-DA47-3260-D86538EE4A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9B9DB0-64E1-4B35-A36E-F035C72D2E06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0BDDBD-0808-6A2D-8F07-B5A935A06F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4607E-1BE3-C53C-43BC-0143F14F67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04162E-2B25-44ED-B02C-AAA0D0C407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292C-1927-440E-D2A6-A169EF5135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D9907-CD3C-56C3-CE55-A1E19A1AAF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6DE5CE-2171-4F41-84F2-1561AD14329E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BF43D-8FB2-0ADA-47A9-F01A47B0A7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95C5A-E882-6600-E579-F9CCE484C7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B36E35-4B4C-4833-A3EC-15AB8455174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18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DCF13-3B83-C0AD-3DAD-7E06E4D58A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FF1EEF-D933-4466-A55E-6BE1FC2560E6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55FD7-BE6D-FCD5-5819-890D6CD229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CB5B6-E0CA-16BC-BDA8-FC5BBDE8F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E02BD-8637-4C41-9F6D-4EF8DBB0561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49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E29A-EDF1-87EA-8478-F2EE436EB1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CCE68-4878-6116-B966-9938B2CD18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76311-A29B-FDCE-3E16-A8E59834829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DA078-9185-0AA5-2F9C-D906B676A1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6A85F1-E5A0-473C-9BC5-F399431191B8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2F4E3-C1DA-B575-CC1B-FA18E81073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00073-3043-F102-B484-BAE2B7736F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4A529-3689-4392-9683-A8984EA1C2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0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FE14-6454-CBFF-7AEC-5D75020B1BF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514F-E43E-1A05-3B18-20B3E2650A0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0575B-48C2-66B7-5F6D-40BA79B19A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FABC4C-A99A-4A6E-A674-A2ECD3DA65D1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02A91-C365-7315-ABF3-98418E74B5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1A020-01AB-820A-2CEA-152E9B27DB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6E332C-C4F6-43BE-963F-0F3552FE439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4481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CEFC-E2DC-B76B-EBCF-FA57A70E06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C84B61-ECE4-3C65-4ECE-D2EC96227CD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A8CEA-A6A9-BDEB-1287-772030CA539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87A7E-40FA-3990-C42E-4E3D617595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B820F2-BBB5-4C52-B93A-4C5513623F35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C910F-62B4-82A1-953A-05D1AA069D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86592-184C-83DE-2D8F-F04FEAA727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6DD1CC-8FF2-450E-9D4A-059C661E21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22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BA83-5213-EDBB-B704-60C378BD5B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A416B-DF7D-A113-2568-0312DBA6B64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9C29F-68B8-019F-D61E-CD532CA048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ECCB06-D648-4076-82D0-3F67F5D19E24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DFE95-E179-2F2A-FA92-6904A7A8A8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B44A9-721E-E9AB-1429-21976914DB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950EA-EAA0-4C5B-AD1F-36C1C162905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4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A9F1AB-E592-E708-BD74-DD65A201487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A8520-772B-4781-ABBD-969976DF758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CE85F-188F-9CFD-1EEE-044303BC3C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E6A6A0-E185-432A-BA55-B89545FE48D3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10A93-7C35-0181-10FD-94D025D014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9BA53-D61F-8C5A-1983-CD08516661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265CA6-28A9-4776-83B6-140EA1B624A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7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5E02-A641-24D7-0D8E-C63DE26177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41D6A-0278-CC62-A223-CDB4F5DB60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BF49D-59A9-700A-F0CA-B5FD2236A6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BEF0F8-474E-4F07-A745-F22F6524D4D9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196AA-7F37-2AE2-1D27-6C51A148D2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F00FE-3DF8-3F86-0272-63CA82BDD8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C9FAFA-5FF0-4DD2-AA82-85367FD37F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9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1523-A28F-915E-D00F-77990E6C68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3731F-B968-9F9E-2E32-F5EE4F6980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BACBB-0587-94FB-1DE7-7C5F6DF28B2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30916-41AD-6A9F-F362-F67B03DA7D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C5F6AA-7BF5-4FA5-86B9-A6D939F6E805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7A090-81FD-89BF-CCCC-DE193CA210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15DD7-1575-D99D-DF1D-83BCD44D6C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EE1CE0-1DE4-43FD-9DBE-5FB72BB1BDD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7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7C45-F543-650B-18FA-273A5D1F0F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AF918-927E-B271-D894-270FA3CCBA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BE883-CD10-6175-3EA6-6C0CC8C4AA0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64EAB-F017-FEDF-7D67-2A96B2D1AB7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3F701-1E39-1151-A915-F4626D1C42E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67AF70-B7FC-4021-075A-E7CE19D1A0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DCAF57-B472-49E8-B33D-B533EF7FE073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D2A87E-9998-869E-56CD-1217090D81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4FA625-F5AC-118B-17A3-F6D141E5F0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3FFD3A-FDC9-465C-8917-76213594B71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89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AFC8F-AC8C-1AC3-5AC2-0C3FCC622E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4B1BF-C46C-213D-10CC-E9408C36CC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2285ED-A32C-4677-81A9-841B899EE661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F5AF8-AA8B-B251-A182-C62F080624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154B9-063C-7E60-0125-357304B8BE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207708-8C18-4890-A8AC-84B39E0E5E5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384A0-BFCA-077F-22AE-7377EE1EED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82B2BE-5D47-44BA-B0BC-3D7452D6D992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29377-557E-AF6F-CC65-57DC5644F0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40443-0AA3-3ED2-1B45-2EF7320EBB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64FCA5-7D06-4583-A9C2-F524A69E49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6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E251-4948-8370-20A7-DB5C600F1B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60D85-14DA-1F78-9ED4-376A2613F7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1AF66-DCE6-CFB7-570B-2F0032CA443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DF245-7501-5DBE-9C3A-55EE5F4329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323ED3-F163-4DFB-ABBD-F0C2F9A7C7FF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DE8DC-769C-A7F3-D264-EC23A0E602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5A5AE-21C6-02DD-3551-F892E361B6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EAF3A1-B8AD-459A-896A-E82AD609FF6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9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7220-5AE0-3EF7-69CE-0FC78607B0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95B3C-00F8-B7E5-D108-AD097B25AC5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4247A-9BE9-8F72-89D0-08274B0E8FD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74262-9AA0-C358-E94C-777BA1E904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483623-8459-438B-BB70-0422C642506B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69018-F9D1-A6F7-F105-A1AC09BF61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B31F4-9A16-AC90-61DD-EB87DE6C7A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D72DFA-477E-4E80-8CF5-7F4FAA67EF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30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71FD0-5BCD-54E7-D4F9-3E6C69D7FA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CDD60-3DDB-6D6D-B292-490C9A5885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FF719-5B7A-93B8-576F-443EE77F3D8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79C7679-7857-46B2-8ED8-8587B1515CF2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D68FC-089E-6E95-240D-D44EB6FD7B9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1458-FB25-20D1-F394-B601D7A878E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CA34785-3810-41F6-9E4F-8834FFC33B0B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98FC4-20A9-752A-82A6-1B3435CA23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86C39-4771-F9EF-E7F2-A0E726AF33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151A1-0409-9965-E00D-75937979843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DD8179D-3617-4E33-88EC-576C950F8BEF}" type="datetime1">
              <a:rPr lang="en-GB"/>
              <a:pPr lvl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3173B-7133-6528-7293-06D79903539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9754D-677F-F031-D92A-CCF4982F32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1730EB2-B624-44D1-914C-7F3D29E1DB6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ithub.com/sodascience/metasyn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dcc-synthetic-data.n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.b.volker@uu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30A65077-5CA8-1D0B-9FED-B5C83E9F43CD}"/>
              </a:ext>
            </a:extLst>
          </p:cNvPr>
          <p:cNvSpPr txBox="1"/>
          <p:nvPr/>
        </p:nvSpPr>
        <p:spPr>
          <a:xfrm>
            <a:off x="1120414" y="1556948"/>
            <a:ext cx="1054930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Synthetic data for FIRMBACKBONE</a:t>
            </a: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82717F7F-3447-F1DD-6DA0-DC7E6DEA9DFB}"/>
              </a:ext>
            </a:extLst>
          </p:cNvPr>
          <p:cNvSpPr txBox="1"/>
          <p:nvPr/>
        </p:nvSpPr>
        <p:spPr>
          <a:xfrm>
            <a:off x="4204968" y="5417595"/>
            <a:ext cx="7361779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1" u="none" strike="noStrike" kern="1200" cap="none" spc="0" baseline="0" dirty="0">
                <a:solidFill>
                  <a:srgbClr val="7F7F7F"/>
                </a:solidFill>
                <a:uFillTx/>
                <a:latin typeface="Fira Sans" pitchFamily="34"/>
              </a:rPr>
              <a:t>Thom Volker</a:t>
            </a:r>
            <a:r>
              <a:rPr lang="en-GB" sz="2800" b="0" i="1" u="none" strike="noStrike" kern="1200" cap="none" spc="0" baseline="30000" dirty="0">
                <a:solidFill>
                  <a:srgbClr val="7F7F7F"/>
                </a:solidFill>
                <a:uFillTx/>
                <a:latin typeface="Fira Sans" pitchFamily="34"/>
              </a:rPr>
              <a:t>1,2</a:t>
            </a:r>
            <a:r>
              <a:rPr lang="en-GB" sz="2800" b="0" i="1" u="none" strike="noStrike" kern="1200" cap="none" spc="0" baseline="0" dirty="0">
                <a:solidFill>
                  <a:srgbClr val="7F7F7F"/>
                </a:solidFill>
                <a:uFillTx/>
                <a:latin typeface="Fira Sans" pitchFamily="34"/>
              </a:rPr>
              <a:t> &amp; Erik-Jan van Kesteren</a:t>
            </a:r>
            <a:r>
              <a:rPr lang="en-GB" sz="2800" b="0" i="1" u="none" strike="noStrike" kern="1200" cap="none" spc="0" baseline="30000" dirty="0">
                <a:solidFill>
                  <a:srgbClr val="7F7F7F"/>
                </a:solidFill>
                <a:uFillTx/>
                <a:latin typeface="Fira Sans" pitchFamily="34"/>
              </a:rPr>
              <a:t>1,3</a:t>
            </a:r>
            <a:endParaRPr lang="en-GB" sz="2800" b="0" i="1" u="none" strike="noStrike" kern="0" cap="none" spc="0" baseline="0" dirty="0">
              <a:solidFill>
                <a:srgbClr val="7F7F7F"/>
              </a:solidFill>
              <a:uFillTx/>
              <a:latin typeface="Fira Sans" pitchFamily="34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i="1" u="none" strike="noStrike" kern="0" cap="none" spc="0" baseline="30000" dirty="0">
                <a:solidFill>
                  <a:srgbClr val="7F7F7F"/>
                </a:solidFill>
                <a:uFillTx/>
                <a:latin typeface="Fira Sans" pitchFamily="34"/>
              </a:rPr>
              <a:t>1</a:t>
            </a:r>
            <a:r>
              <a:rPr lang="en-GB" b="0" i="1" u="none" strike="noStrike" kern="0" cap="none" spc="0" baseline="0" dirty="0">
                <a:solidFill>
                  <a:srgbClr val="7F7F7F"/>
                </a:solidFill>
                <a:uFillTx/>
                <a:latin typeface="Fira Sans" pitchFamily="34"/>
              </a:rPr>
              <a:t>Utrecht University; </a:t>
            </a:r>
            <a:r>
              <a:rPr lang="en-GB" b="0" i="1" u="none" strike="noStrike" kern="0" cap="none" spc="0" baseline="30000" dirty="0">
                <a:solidFill>
                  <a:srgbClr val="7F7F7F"/>
                </a:solidFill>
                <a:uFillTx/>
                <a:latin typeface="Fira Sans" pitchFamily="34"/>
              </a:rPr>
              <a:t>2</a:t>
            </a:r>
            <a:r>
              <a:rPr lang="en-GB" i="1" kern="0" dirty="0">
                <a:solidFill>
                  <a:srgbClr val="7F7F7F"/>
                </a:solidFill>
                <a:latin typeface="Fira Sans" pitchFamily="34"/>
              </a:rPr>
              <a:t>Statistics Netherlands; </a:t>
            </a:r>
            <a:r>
              <a:rPr lang="en-GB" i="1" kern="0" baseline="30000" dirty="0">
                <a:solidFill>
                  <a:srgbClr val="7F7F7F"/>
                </a:solidFill>
                <a:latin typeface="Fira Sans" pitchFamily="34"/>
              </a:rPr>
              <a:t>3</a:t>
            </a:r>
            <a:r>
              <a:rPr lang="en-GB" i="1" kern="0" dirty="0">
                <a:solidFill>
                  <a:srgbClr val="7F7F7F"/>
                </a:solidFill>
                <a:latin typeface="Fira Sans" pitchFamily="34"/>
              </a:rPr>
              <a:t>ODISSEI </a:t>
            </a:r>
            <a:r>
              <a:rPr lang="en-GB" i="1" kern="0" dirty="0" err="1">
                <a:solidFill>
                  <a:srgbClr val="7F7F7F"/>
                </a:solidFill>
                <a:latin typeface="Fira Sans" pitchFamily="34"/>
              </a:rPr>
              <a:t>SoDa</a:t>
            </a:r>
            <a:r>
              <a:rPr lang="en-GB" i="1" kern="0" dirty="0">
                <a:solidFill>
                  <a:srgbClr val="7F7F7F"/>
                </a:solidFill>
                <a:latin typeface="Fira Sans" pitchFamily="34"/>
              </a:rPr>
              <a:t> Team</a:t>
            </a:r>
            <a:endParaRPr lang="en-GB" b="0" i="1" u="none" strike="noStrike" kern="1200" cap="none" spc="0" baseline="0" dirty="0">
              <a:solidFill>
                <a:srgbClr val="7F7F7F"/>
              </a:solidFill>
              <a:uFillTx/>
              <a:latin typeface="Fira Sans" pitchFamily="34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CC8C1A84-B398-0B74-3F0D-438994148D77}"/>
              </a:ext>
            </a:extLst>
          </p:cNvPr>
          <p:cNvSpPr txBox="1"/>
          <p:nvPr/>
        </p:nvSpPr>
        <p:spPr>
          <a:xfrm>
            <a:off x="1120414" y="2317117"/>
            <a:ext cx="9530169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1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A secure solution for data access problems</a:t>
            </a:r>
          </a:p>
        </p:txBody>
      </p:sp>
      <p:pic>
        <p:nvPicPr>
          <p:cNvPr id="8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B802AE2-719E-A458-2754-7FCAD05F4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10" y="4067922"/>
            <a:ext cx="2511060" cy="6026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7E61206-4955-D994-2EDA-F2FD48EFA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15" y="5584522"/>
            <a:ext cx="1257026" cy="672508"/>
          </a:xfrm>
          <a:prstGeom prst="rect">
            <a:avLst/>
          </a:prstGeom>
        </p:spPr>
      </p:pic>
      <p:pic>
        <p:nvPicPr>
          <p:cNvPr id="1026" name="Picture 2" descr="Statistics Netherlands | CBS">
            <a:extLst>
              <a:ext uri="{FF2B5EF4-FFF2-40B4-BE49-F238E27FC236}">
                <a16:creationId xmlns:a16="http://schemas.microsoft.com/office/drawing/2014/main" id="{1BEC9A84-5572-9EFF-15E9-E6E068BA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14" y="4730313"/>
            <a:ext cx="2408053" cy="7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9">
            <a:extLst>
              <a:ext uri="{FF2B5EF4-FFF2-40B4-BE49-F238E27FC236}">
                <a16:creationId xmlns:a16="http://schemas.microsoft.com/office/drawing/2014/main" id="{602AAABB-672E-744D-1FA1-261F5C88BFD1}"/>
              </a:ext>
            </a:extLst>
          </p:cNvPr>
          <p:cNvCxnSpPr/>
          <p:nvPr/>
        </p:nvCxnSpPr>
        <p:spPr>
          <a:xfrm>
            <a:off x="1011198" y="4198897"/>
            <a:ext cx="10219033" cy="0"/>
          </a:xfrm>
          <a:prstGeom prst="straightConnector1">
            <a:avLst/>
          </a:prstGeom>
          <a:noFill/>
          <a:ln w="76196" cap="flat">
            <a:solidFill>
              <a:srgbClr val="006388"/>
            </a:solidFill>
            <a:prstDash val="solid"/>
            <a:miter/>
            <a:headEnd type="arrow"/>
            <a:tailEnd type="arrow"/>
          </a:ln>
        </p:spPr>
      </p:cxnSp>
      <p:sp>
        <p:nvSpPr>
          <p:cNvPr id="3" name="TextBox 13">
            <a:extLst>
              <a:ext uri="{FF2B5EF4-FFF2-40B4-BE49-F238E27FC236}">
                <a16:creationId xmlns:a16="http://schemas.microsoft.com/office/drawing/2014/main" id="{EC49EFC9-9E5D-B46E-FAAB-B590FFA40814}"/>
              </a:ext>
            </a:extLst>
          </p:cNvPr>
          <p:cNvSpPr txBox="1"/>
          <p:nvPr/>
        </p:nvSpPr>
        <p:spPr>
          <a:xfrm>
            <a:off x="741404" y="4461183"/>
            <a:ext cx="187822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Fidelity</a:t>
            </a:r>
            <a:endParaRPr lang="en-NL" sz="2800" b="1" i="0" u="none" strike="noStrike" kern="1200" cap="none" spc="0" baseline="0">
              <a:solidFill>
                <a:srgbClr val="404040"/>
              </a:solidFill>
              <a:uFillTx/>
              <a:latin typeface="Fira Sans" pitchFamily="34"/>
              <a:ea typeface="Fira Sans" pitchFamily="34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551F45AF-6CBC-7CDD-A01E-A9D21AC21585}"/>
              </a:ext>
            </a:extLst>
          </p:cNvPr>
          <p:cNvSpPr txBox="1"/>
          <p:nvPr/>
        </p:nvSpPr>
        <p:spPr>
          <a:xfrm>
            <a:off x="9572368" y="4461183"/>
            <a:ext cx="187822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Privacy</a:t>
            </a:r>
            <a:endParaRPr lang="en-NL" sz="2800" b="1" i="0" u="none" strike="noStrike" kern="1200" cap="none" spc="0" baseline="0">
              <a:solidFill>
                <a:srgbClr val="404040"/>
              </a:solidFill>
              <a:uFillTx/>
              <a:latin typeface="Fira Sans" pitchFamily="34"/>
              <a:ea typeface="Fira Sans" pitchFamily="34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5FB5AF2D-F20D-0F65-0043-466550BBBA00}"/>
              </a:ext>
            </a:extLst>
          </p:cNvPr>
          <p:cNvSpPr txBox="1"/>
          <p:nvPr/>
        </p:nvSpPr>
        <p:spPr>
          <a:xfrm>
            <a:off x="3237469" y="640491"/>
            <a:ext cx="5717057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What can we do with the synthetic data?</a:t>
            </a:r>
            <a:endParaRPr lang="en-NL" sz="2800" b="1" i="0" u="none" strike="noStrike" kern="1200" cap="none" spc="0" baseline="0">
              <a:solidFill>
                <a:srgbClr val="404040"/>
              </a:solidFill>
              <a:uFillTx/>
              <a:latin typeface="Fira Sans" pitchFamily="34"/>
              <a:ea typeface="Fira Sans" pitchFamily="34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9DA0A372-5375-42BB-52F6-779E709CA4EE}"/>
              </a:ext>
            </a:extLst>
          </p:cNvPr>
          <p:cNvSpPr txBox="1"/>
          <p:nvPr/>
        </p:nvSpPr>
        <p:spPr>
          <a:xfrm>
            <a:off x="746214" y="3043991"/>
            <a:ext cx="3422818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1" u="none" strike="noStrike" kern="1200" cap="none" spc="0" baseline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Anything you can do with real data</a:t>
            </a:r>
            <a:endParaRPr lang="en-NL" sz="2800" b="0" i="1" u="none" strike="noStrike" kern="1200" cap="none" spc="0" baseline="0">
              <a:solidFill>
                <a:srgbClr val="404040"/>
              </a:solidFill>
              <a:uFillTx/>
              <a:latin typeface="Fira Sans" pitchFamily="34"/>
              <a:ea typeface="Fira Sans" pitchFamily="34"/>
            </a:endParaRP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194FF3FE-401E-AD90-F04B-755F6284F0A2}"/>
              </a:ext>
            </a:extLst>
          </p:cNvPr>
          <p:cNvSpPr txBox="1"/>
          <p:nvPr/>
        </p:nvSpPr>
        <p:spPr>
          <a:xfrm>
            <a:off x="9572368" y="3395706"/>
            <a:ext cx="187822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1" u="none" strike="noStrike" kern="1200" cap="none" spc="0" baseline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Nothing</a:t>
            </a:r>
            <a:endParaRPr lang="en-NL" sz="2800" b="0" i="1" u="none" strike="noStrike" kern="1200" cap="none" spc="0" baseline="0">
              <a:solidFill>
                <a:srgbClr val="404040"/>
              </a:solidFill>
              <a:uFillTx/>
              <a:latin typeface="Fira Sans" pitchFamily="34"/>
              <a:ea typeface="Fira Sans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2AAD5-DAAC-51FE-58EA-C0849EFBF127}"/>
              </a:ext>
            </a:extLst>
          </p:cNvPr>
          <p:cNvSpPr txBox="1"/>
          <p:nvPr/>
        </p:nvSpPr>
        <p:spPr>
          <a:xfrm rot="541479">
            <a:off x="2097771" y="1116006"/>
            <a:ext cx="1751514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Investigate &amp; answer all your research questions</a:t>
            </a:r>
            <a:endParaRPr lang="en-NL" sz="1600" b="0" i="1" u="none" strike="noStrike" kern="1200" cap="none" spc="0" baseline="0">
              <a:solidFill>
                <a:srgbClr val="404040"/>
              </a:solidFill>
              <a:uFillTx/>
              <a:latin typeface="Fira Sans" pitchFamily="34"/>
              <a:ea typeface="Fira Sans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3696C-CB25-E03F-DD22-3C8EA5669C0F}"/>
              </a:ext>
            </a:extLst>
          </p:cNvPr>
          <p:cNvSpPr txBox="1"/>
          <p:nvPr/>
        </p:nvSpPr>
        <p:spPr>
          <a:xfrm rot="20412378">
            <a:off x="2361712" y="5004072"/>
            <a:ext cx="1751514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Estimate parameters with low simulation error</a:t>
            </a:r>
            <a:endParaRPr lang="en-NL" sz="1600" b="0" i="1" u="none" strike="noStrike" kern="1200" cap="none" spc="0" baseline="0">
              <a:solidFill>
                <a:srgbClr val="404040"/>
              </a:solidFill>
              <a:uFillTx/>
              <a:latin typeface="Fira Sans" pitchFamily="34"/>
              <a:ea typeface="Fira Sans" pitchFamily="34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430A78B-9014-17E7-66ED-F3095F056851}"/>
              </a:ext>
            </a:extLst>
          </p:cNvPr>
          <p:cNvSpPr txBox="1"/>
          <p:nvPr/>
        </p:nvSpPr>
        <p:spPr>
          <a:xfrm rot="21138086">
            <a:off x="5244953" y="4581647"/>
            <a:ext cx="1751514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Visualisation of association </a:t>
            </a:r>
            <a:endParaRPr lang="en-NL" sz="1600" b="0" i="1" u="none" strike="noStrike" kern="1200" cap="none" spc="0" baseline="0">
              <a:solidFill>
                <a:srgbClr val="404040"/>
              </a:solidFill>
              <a:uFillTx/>
              <a:latin typeface="Fira Sans" pitchFamily="34"/>
              <a:ea typeface="Fira Sans" pitchFamily="34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3C2AE24-A58B-C2E9-C58C-F33BD8909DC1}"/>
              </a:ext>
            </a:extLst>
          </p:cNvPr>
          <p:cNvSpPr txBox="1"/>
          <p:nvPr/>
        </p:nvSpPr>
        <p:spPr>
          <a:xfrm>
            <a:off x="8608262" y="1038447"/>
            <a:ext cx="2051502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</a:rPr>
              <a:t>Getting to know the data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</a:rPr>
              <a:t>Use the data as a toy example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</a:rPr>
              <a:t>Develop &amp; validate data analysis scripts and pipelines -&gt; code-to-data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45EC995-FC20-62AE-EF78-82443279E3CD}"/>
              </a:ext>
            </a:extLst>
          </p:cNvPr>
          <p:cNvSpPr txBox="1"/>
          <p:nvPr/>
        </p:nvSpPr>
        <p:spPr>
          <a:xfrm rot="20572095">
            <a:off x="652105" y="1777118"/>
            <a:ext cx="175151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Find out how much your colleagues earn</a:t>
            </a:r>
            <a:endParaRPr lang="en-NL" sz="1600" b="0" i="1" u="none" strike="noStrike" kern="1200" cap="none" spc="0" baseline="0">
              <a:solidFill>
                <a:srgbClr val="404040"/>
              </a:solidFill>
              <a:uFillTx/>
              <a:latin typeface="Fira Sans" pitchFamily="34"/>
              <a:ea typeface="Fira Sans" pitchFamily="34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198F60C7-5608-D986-98DE-AD5E13278286}"/>
              </a:ext>
            </a:extLst>
          </p:cNvPr>
          <p:cNvSpPr txBox="1"/>
          <p:nvPr/>
        </p:nvSpPr>
        <p:spPr>
          <a:xfrm rot="634780">
            <a:off x="4567519" y="2562899"/>
            <a:ext cx="1751514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Basic correlation analysis</a:t>
            </a:r>
            <a:endParaRPr lang="en-NL" sz="1600" b="0" i="1" u="none" strike="noStrike" kern="1200" cap="none" spc="0" baseline="0">
              <a:solidFill>
                <a:srgbClr val="404040"/>
              </a:solidFill>
              <a:uFillTx/>
              <a:latin typeface="Fira Sans" pitchFamily="34"/>
              <a:ea typeface="Fira Sans" pitchFamily="34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656FB0C8-DBDE-7CBB-15D0-DDF914C6B676}"/>
              </a:ext>
            </a:extLst>
          </p:cNvPr>
          <p:cNvSpPr txBox="1"/>
          <p:nvPr/>
        </p:nvSpPr>
        <p:spPr>
          <a:xfrm rot="1557162">
            <a:off x="7598719" y="4763905"/>
            <a:ext cx="1751514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Fira Sans" pitchFamily="34"/>
                <a:ea typeface="Fira Sans" pitchFamily="34"/>
              </a:rPr>
              <a:t>Visualisation of variation</a:t>
            </a:r>
            <a:endParaRPr lang="en-NL" sz="1600" b="0" i="1" u="none" strike="noStrike" kern="1200" cap="none" spc="0" baseline="0">
              <a:solidFill>
                <a:srgbClr val="404040"/>
              </a:solidFill>
              <a:uFillTx/>
              <a:latin typeface="Fira Sans" pitchFamily="34"/>
              <a:ea typeface="Fira Sans" pitchFamily="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9913-95BF-CE69-C421-9C882F30D6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5400" b="1" kern="0" dirty="0">
                <a:solidFill>
                  <a:srgbClr val="006388"/>
                </a:solidFill>
                <a:latin typeface="Fira Sans" pitchFamily="34"/>
                <a:ea typeface="Fira Code" pitchFamily="49"/>
              </a:rPr>
              <a:t>The                            solution</a:t>
            </a:r>
            <a:endParaRPr lang="en-GB" sz="1800" kern="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7FBFFA8-3EE2-6B59-AB54-03ED7DC89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4387" y="581174"/>
            <a:ext cx="3964353" cy="893478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14247C-3BAE-481E-0C76-4C628E993308}"/>
              </a:ext>
            </a:extLst>
          </p:cNvPr>
          <p:cNvSpPr txBox="1"/>
          <p:nvPr/>
        </p:nvSpPr>
        <p:spPr>
          <a:xfrm>
            <a:off x="838203" y="2028093"/>
            <a:ext cx="10515600" cy="446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</a:rPr>
              <a:t>Step 1: make the model </a:t>
            </a:r>
            <a:r>
              <a:rPr lang="en-US" sz="2800" b="1" i="0" u="none" strike="noStrike" kern="1200" cap="none" spc="0" baseline="0" dirty="0">
                <a:solidFill>
                  <a:srgbClr val="006388"/>
                </a:solidFill>
                <a:uFillTx/>
                <a:latin typeface="Fira Sans" pitchFamily="34"/>
              </a:rPr>
              <a:t>simple</a:t>
            </a:r>
            <a:r>
              <a:rPr lang="en-US" sz="2800" b="1" i="0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</a:rPr>
              <a:t> and </a:t>
            </a:r>
            <a:r>
              <a:rPr lang="en-US" sz="2800" b="1" i="0" u="none" strike="noStrike" kern="1200" cap="none" spc="0" baseline="0" dirty="0">
                <a:solidFill>
                  <a:srgbClr val="006388"/>
                </a:solidFill>
                <a:uFillTx/>
                <a:latin typeface="Fira Sans" pitchFamily="34"/>
              </a:rPr>
              <a:t>transparent</a:t>
            </a:r>
          </a:p>
          <a:p>
            <a:pPr marL="228600" marR="0" lvl="0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</a:rPr>
              <a:t>No multivariate information (!) just a simple model for each variable</a:t>
            </a:r>
          </a:p>
          <a:p>
            <a:pPr marL="228600" marR="0" lvl="0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</a:rPr>
              <a:t>You (yes you!) can inspect the model through metadata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404040"/>
              </a:solidFill>
              <a:uFillTx/>
              <a:latin typeface="Fira San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</a:rPr>
              <a:t>Step 2: allow for </a:t>
            </a:r>
            <a:r>
              <a:rPr lang="en-US" sz="2800" b="1" i="0" u="none" strike="noStrike" kern="1200" cap="none" spc="0" baseline="0" dirty="0">
                <a:solidFill>
                  <a:srgbClr val="006388"/>
                </a:solidFill>
                <a:uFillTx/>
                <a:latin typeface="Fira Sans" pitchFamily="34"/>
              </a:rPr>
              <a:t>automatic</a:t>
            </a:r>
            <a:r>
              <a:rPr lang="en-US" sz="2800" b="1" i="0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</a:rPr>
              <a:t> disclosure control rules</a:t>
            </a:r>
          </a:p>
          <a:p>
            <a:pPr marL="228600" marR="0" lvl="0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</a:rPr>
              <a:t>Today: Eurostat / CBS disclosure control rules</a:t>
            </a:r>
          </a:p>
          <a:p>
            <a:pPr marL="228600" marR="0" lvl="0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04040"/>
                </a:solidFill>
                <a:uFillTx/>
                <a:latin typeface="Fira Sans" pitchFamily="34"/>
              </a:rPr>
              <a:t>Easy-to-implement plugin system: every org. their own rules!</a:t>
            </a:r>
          </a:p>
          <a:p>
            <a:pPr marL="228600" marR="0" lvl="0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404040"/>
              </a:solidFill>
              <a:uFillTx/>
              <a:latin typeface="Fira Sans" pitchFamily="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F757F5E-9EA6-4AB7-9E7E-C6254EF08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983" y="581174"/>
            <a:ext cx="3964353" cy="893478"/>
          </a:xfr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71F8DDD4-D709-C25A-04D8-9DD3501ED1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7618" y="1618835"/>
            <a:ext cx="10829879" cy="50014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A23C08B-E5DC-D7CE-80B4-7CECB5C294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5400" b="1" kern="0">
                <a:solidFill>
                  <a:srgbClr val="006388"/>
                </a:solidFill>
                <a:latin typeface="Fira Sans" pitchFamily="34"/>
                <a:ea typeface="Fira Code" pitchFamily="49"/>
              </a:rPr>
              <a:t>                          python package</a:t>
            </a:r>
            <a:endParaRPr lang="en-GB" sz="1800" kern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54859-91BE-5A9E-C351-734FC7DE3DC5}"/>
              </a:ext>
            </a:extLst>
          </p:cNvPr>
          <p:cNvSpPr txBox="1"/>
          <p:nvPr/>
        </p:nvSpPr>
        <p:spPr>
          <a:xfrm>
            <a:off x="155642" y="6262038"/>
            <a:ext cx="618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Fira Sans" panose="020B0503050000020004" pitchFamily="34" charset="0"/>
                <a:hlinkClick r:id="rId5"/>
              </a:rPr>
              <a:t>https://github.com/sodascience/metasyn</a:t>
            </a:r>
            <a:r>
              <a:rPr lang="nl-NL" sz="2400" dirty="0">
                <a:latin typeface="Fira Sans" panose="020B05030500000200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F0292BA-8A82-0E8E-6803-055A808C784B}"/>
              </a:ext>
            </a:extLst>
          </p:cNvPr>
          <p:cNvSpPr txBox="1"/>
          <p:nvPr/>
        </p:nvSpPr>
        <p:spPr>
          <a:xfrm>
            <a:off x="3048545" y="151250"/>
            <a:ext cx="609490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L" sz="1800" b="1" i="0" u="none" strike="noStrike" kern="1200" cap="none" spc="0" baseline="0" dirty="0">
                <a:solidFill>
                  <a:srgbClr val="006388"/>
                </a:solidFill>
                <a:uFillTx/>
                <a:latin typeface="Fira Sans" pitchFamily="34"/>
                <a:ea typeface="Fira Sans" pitchFamily="34"/>
              </a:rPr>
              <a:t>github.com/sodascience/</a:t>
            </a:r>
            <a:r>
              <a:rPr lang="en-US" sz="1800" b="1" i="0" u="none" strike="noStrike" kern="1200" cap="none" spc="0" baseline="0" dirty="0" err="1">
                <a:solidFill>
                  <a:srgbClr val="006388"/>
                </a:solidFill>
                <a:uFillTx/>
                <a:latin typeface="Fira Sans" pitchFamily="34"/>
                <a:ea typeface="Fira Sans" pitchFamily="34"/>
              </a:rPr>
              <a:t>metasyn</a:t>
            </a:r>
            <a:endParaRPr lang="en-NL" sz="1800" b="1" i="0" u="none" strike="noStrike" kern="1200" cap="none" spc="0" baseline="0" dirty="0">
              <a:solidFill>
                <a:srgbClr val="006388"/>
              </a:solidFill>
              <a:uFillTx/>
              <a:latin typeface="Fira Sans" pitchFamily="34"/>
              <a:ea typeface="Fira Sans" pitchFamily="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42AF8-6C44-4165-2FF8-6C0AE3A0D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391" y="579001"/>
            <a:ext cx="7529212" cy="65994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AAB1-C112-3B64-BC20-7B49B98B96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5400" b="1" kern="0" dirty="0">
                <a:solidFill>
                  <a:srgbClr val="006388"/>
                </a:solidFill>
                <a:latin typeface="Fira Sans" pitchFamily="34"/>
                <a:ea typeface="Fira Code" pitchFamily="49"/>
              </a:rPr>
              <a:t>TDCC-SSH: Synthetic data</a:t>
            </a:r>
            <a:endParaRPr lang="en-GB" sz="1800" kern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4E2B6-5E6E-52AB-7846-C255DB53E2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180496"/>
            <a:ext cx="10515600" cy="43123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404040"/>
                </a:solidFill>
                <a:latin typeface="Fira Sans" pitchFamily="34"/>
              </a:rPr>
              <a:t>Enabling the potential of synthetic data in the social and health sciences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404040"/>
                </a:solidFill>
                <a:latin typeface="Fira Sans" pitchFamily="34"/>
              </a:rPr>
              <a:t>Funded </a:t>
            </a:r>
            <a:r>
              <a:rPr lang="en-GB" sz="3200">
                <a:solidFill>
                  <a:srgbClr val="404040"/>
                </a:solidFill>
                <a:latin typeface="Fira Sans" pitchFamily="34"/>
              </a:rPr>
              <a:t>by NWO</a:t>
            </a:r>
            <a:endParaRPr lang="en-GB" sz="3200" dirty="0">
              <a:solidFill>
                <a:srgbClr val="404040"/>
              </a:solidFill>
              <a:latin typeface="Fira Sans" pitchFamily="34"/>
            </a:endParaRPr>
          </a:p>
          <a:p>
            <a:pPr>
              <a:lnSpc>
                <a:spcPct val="100000"/>
              </a:lnSpc>
            </a:pPr>
            <a:r>
              <a:rPr lang="en-GB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ira Sans" pitchFamily="34"/>
                <a:ea typeface="Fira Code" pitchFamily="49"/>
                <a:hlinkClick r:id="rId2"/>
              </a:rPr>
              <a:t>https://tdcc-synthetic-data.nl/</a:t>
            </a:r>
            <a:r>
              <a:rPr lang="en-GB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ira Sans" pitchFamily="34"/>
                <a:ea typeface="Fira Code" pitchFamily="49"/>
              </a:rPr>
              <a:t> 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  <a:latin typeface="Fira Sans" pitchFamily="34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3200" dirty="0">
              <a:solidFill>
                <a:srgbClr val="404040"/>
              </a:solidFill>
              <a:latin typeface="Fira San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54954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50">
    <p:bg>
      <p:bgPr>
        <a:solidFill>
          <a:srgbClr val="006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7957-898F-8AD4-E381-EFC6B7C42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766215"/>
            <a:ext cx="10515600" cy="1325559"/>
          </a:xfrm>
        </p:spPr>
        <p:txBody>
          <a:bodyPr anchorCtr="1"/>
          <a:lstStyle/>
          <a:p>
            <a:pPr lvl="0" algn="ctr">
              <a:lnSpc>
                <a:spcPct val="100000"/>
              </a:lnSpc>
            </a:pPr>
            <a:r>
              <a:rPr lang="en-GB" sz="5400" b="1" kern="0" dirty="0">
                <a:solidFill>
                  <a:srgbClr val="FFFFFF"/>
                </a:solidFill>
                <a:latin typeface="Fira Sans" pitchFamily="34"/>
                <a:ea typeface="Fira Code" pitchFamily="49"/>
              </a:rPr>
              <a:t>https://tdcc-synthetic-data.nl/</a:t>
            </a:r>
            <a:endParaRPr lang="en-GB" sz="18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7957-898F-8AD4-E381-EFC6B7C42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766215"/>
            <a:ext cx="10515600" cy="1325559"/>
          </a:xfrm>
        </p:spPr>
        <p:txBody>
          <a:bodyPr anchorCtr="1"/>
          <a:lstStyle/>
          <a:p>
            <a:pPr lvl="0" algn="ctr">
              <a:lnSpc>
                <a:spcPct val="100000"/>
              </a:lnSpc>
            </a:pPr>
            <a:r>
              <a:rPr lang="en-GB" sz="5400" b="1" kern="0" dirty="0">
                <a:solidFill>
                  <a:srgbClr val="FFFFFF"/>
                </a:solidFill>
                <a:latin typeface="Fira Sans" pitchFamily="34"/>
                <a:ea typeface="Fira Code" pitchFamily="49"/>
              </a:rPr>
              <a:t>Questions?</a:t>
            </a:r>
            <a:endParaRPr lang="en-GB" sz="1800" kern="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FBB9C-B848-CC3D-3DAD-0F8F885C316A}"/>
              </a:ext>
            </a:extLst>
          </p:cNvPr>
          <p:cNvSpPr txBox="1"/>
          <p:nvPr/>
        </p:nvSpPr>
        <p:spPr>
          <a:xfrm>
            <a:off x="-666787" y="6255946"/>
            <a:ext cx="3472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chemeClr val="bg1">
                    <a:alpha val="80000"/>
                  </a:schemeClr>
                </a:solidFill>
                <a:latin typeface="Fira Sans" panose="020B05030500000200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t.b.volker@uu.nl</a:t>
            </a:r>
            <a:endParaRPr lang="en-US" sz="2600" i="1" dirty="0">
              <a:solidFill>
                <a:schemeClr val="bg1">
                  <a:alpha val="80000"/>
                </a:schemeClr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3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1B2D-93ED-6A9F-214A-E7F3E4A76B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5400" b="1" kern="0" dirty="0">
                <a:solidFill>
                  <a:srgbClr val="006388"/>
                </a:solidFill>
                <a:latin typeface="Fira Sans" pitchFamily="34"/>
                <a:ea typeface="Fira Code" pitchFamily="49"/>
              </a:rPr>
              <a:t>Team</a:t>
            </a:r>
            <a:endParaRPr lang="en-GB" sz="1800" kern="0" dirty="0"/>
          </a:p>
        </p:txBody>
      </p:sp>
      <p:pic>
        <p:nvPicPr>
          <p:cNvPr id="1028" name="Picture 4" descr="profile picture">
            <a:extLst>
              <a:ext uri="{FF2B5EF4-FFF2-40B4-BE49-F238E27FC236}">
                <a16:creationId xmlns:a16="http://schemas.microsoft.com/office/drawing/2014/main" id="{D71C84E8-8853-FD1C-496E-11352084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08903"/>
            <a:ext cx="2240194" cy="22401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ter GERBRANDS | Researcher | Doctor of Philosophy | Utrecht University,  Utrecht | UU | School of Economics (USE) | Research profile">
            <a:extLst>
              <a:ext uri="{FF2B5EF4-FFF2-40B4-BE49-F238E27FC236}">
                <a16:creationId xmlns:a16="http://schemas.microsoft.com/office/drawing/2014/main" id="{C0FD1F0D-20FC-C2C1-25B7-79FBF78C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7" y="2308903"/>
            <a:ext cx="2240194" cy="22401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E371B-998C-D749-5D5D-932FCE6EB8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38203" y="2308903"/>
            <a:ext cx="2240194" cy="2240194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6C362-758E-4AB8-A631-68FAAC44A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394" y="2308903"/>
            <a:ext cx="2240194" cy="2240194"/>
          </a:xfrm>
          <a:prstGeom prst="ellipse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4221F2-1B63-5A7A-800A-A918206D19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4838006"/>
            <a:ext cx="2240194" cy="165486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GB" dirty="0">
                <a:solidFill>
                  <a:srgbClr val="404040"/>
                </a:solidFill>
                <a:latin typeface="Fira Sans" pitchFamily="34"/>
              </a:rPr>
              <a:t>Thom Volker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8BDC62-94A5-B037-7F48-C4D05407EB92}"/>
              </a:ext>
            </a:extLst>
          </p:cNvPr>
          <p:cNvSpPr txBox="1">
            <a:spLocks/>
          </p:cNvSpPr>
          <p:nvPr/>
        </p:nvSpPr>
        <p:spPr>
          <a:xfrm>
            <a:off x="6476997" y="4845263"/>
            <a:ext cx="2240194" cy="10465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itchFamily="34"/>
              <a:buNone/>
            </a:pPr>
            <a:r>
              <a:rPr lang="en-GB" dirty="0">
                <a:solidFill>
                  <a:srgbClr val="404040"/>
                </a:solidFill>
                <a:latin typeface="Fira Sans" pitchFamily="34"/>
              </a:rPr>
              <a:t>Peter Gerbrands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87F9EEB-B84F-5B42-3D03-33AA94C90B71}"/>
              </a:ext>
            </a:extLst>
          </p:cNvPr>
          <p:cNvSpPr txBox="1">
            <a:spLocks/>
          </p:cNvSpPr>
          <p:nvPr/>
        </p:nvSpPr>
        <p:spPr>
          <a:xfrm>
            <a:off x="3657600" y="4845263"/>
            <a:ext cx="2240194" cy="10465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itchFamily="34"/>
              <a:buNone/>
            </a:pPr>
            <a:r>
              <a:rPr lang="en-GB" dirty="0">
                <a:solidFill>
                  <a:srgbClr val="404040"/>
                </a:solidFill>
                <a:latin typeface="Fira Sans" pitchFamily="34"/>
              </a:rPr>
              <a:t>Erik-Jan van Kesteren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F221B7-7524-40AB-6A19-A55B4F1DAA28}"/>
              </a:ext>
            </a:extLst>
          </p:cNvPr>
          <p:cNvSpPr txBox="1">
            <a:spLocks/>
          </p:cNvSpPr>
          <p:nvPr/>
        </p:nvSpPr>
        <p:spPr>
          <a:xfrm>
            <a:off x="9296394" y="4838005"/>
            <a:ext cx="2240194" cy="16548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itchFamily="34"/>
              <a:buNone/>
            </a:pPr>
            <a:r>
              <a:rPr lang="en-GB" dirty="0">
                <a:solidFill>
                  <a:srgbClr val="404040"/>
                </a:solidFill>
                <a:latin typeface="Fira Sans" pitchFamily="34"/>
              </a:rPr>
              <a:t>Raoul Schram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5">
    <p:bg>
      <p:bgPr>
        <a:solidFill>
          <a:srgbClr val="006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1F69-BDD6-4E5D-4EAF-8B8E4AA53F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766215"/>
            <a:ext cx="10515600" cy="1325559"/>
          </a:xfrm>
        </p:spPr>
        <p:txBody>
          <a:bodyPr anchorCtr="1"/>
          <a:lstStyle/>
          <a:p>
            <a:pPr lvl="0" algn="ctr">
              <a:lnSpc>
                <a:spcPct val="100000"/>
              </a:lnSpc>
            </a:pPr>
            <a:r>
              <a:rPr lang="en-GB" sz="5400" b="1" kern="0" dirty="0">
                <a:solidFill>
                  <a:srgbClr val="FFFFFF"/>
                </a:solidFill>
                <a:latin typeface="Fira Sans" pitchFamily="34"/>
                <a:ea typeface="Fira Code" pitchFamily="49"/>
              </a:rPr>
              <a:t>FIRMBACKBONE</a:t>
            </a:r>
            <a:endParaRPr lang="en-GB" sz="18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8F45D3-DE21-34B5-A945-53F100A35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66309"/>
            <a:ext cx="10905066" cy="5125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1F69-BDD6-4E5D-4EAF-8B8E4AA53F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641599"/>
            <a:ext cx="10515600" cy="1325559"/>
          </a:xfrm>
        </p:spPr>
        <p:txBody>
          <a:bodyPr anchorCtr="1"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en-GB" sz="5400" b="1" kern="0" dirty="0">
                <a:solidFill>
                  <a:srgbClr val="FFFFFF"/>
                </a:solidFill>
                <a:latin typeface="Fira Sans" pitchFamily="34"/>
                <a:ea typeface="Fira Code" pitchFamily="49"/>
              </a:rPr>
              <a:t>Data access management is good!</a:t>
            </a:r>
            <a:br>
              <a:rPr lang="en-GB" sz="5400" b="1" kern="0" dirty="0">
                <a:solidFill>
                  <a:srgbClr val="FFFFFF"/>
                </a:solidFill>
                <a:latin typeface="Fira Sans" pitchFamily="34"/>
                <a:ea typeface="Fira Code" pitchFamily="49"/>
              </a:rPr>
            </a:br>
            <a:br>
              <a:rPr lang="en-GB" sz="5400" b="1" kern="0" dirty="0">
                <a:solidFill>
                  <a:srgbClr val="FFFFFF"/>
                </a:solidFill>
                <a:latin typeface="Fira Sans" pitchFamily="34"/>
                <a:ea typeface="Fira Code" pitchFamily="49"/>
              </a:rPr>
            </a:br>
            <a:r>
              <a:rPr lang="en-GB" sz="3600" i="1" kern="0" dirty="0">
                <a:solidFill>
                  <a:srgbClr val="FFFFFF"/>
                </a:solidFill>
                <a:latin typeface="Fira Sans" pitchFamily="34"/>
                <a:ea typeface="Fira Code" pitchFamily="49"/>
              </a:rPr>
              <a:t>… but can also be annoying</a:t>
            </a:r>
            <a:endParaRPr lang="en-GB" sz="3600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0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0C09-F978-B988-1056-A9704C6B8B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5400" b="1" kern="0" dirty="0">
                <a:solidFill>
                  <a:srgbClr val="FFFFFF"/>
                </a:solidFill>
                <a:latin typeface="Fira Sans" pitchFamily="34"/>
                <a:ea typeface="Fira Code" pitchFamily="49"/>
              </a:rPr>
              <a:t>Synthetic data</a:t>
            </a:r>
            <a:endParaRPr lang="en-GB" sz="1800" kern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1C26-CF00-1796-D793-E01B3AC1951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667243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GB" sz="2400" b="1">
                <a:solidFill>
                  <a:srgbClr val="FFFFFF"/>
                </a:solidFill>
                <a:latin typeface="Fira Sans" pitchFamily="34"/>
              </a:rPr>
              <a:t>Synthetic data is generated from a model</a:t>
            </a:r>
            <a:endParaRPr lang="en-GB" sz="2400" i="1">
              <a:solidFill>
                <a:srgbClr val="FFFFFF"/>
              </a:solidFill>
              <a:latin typeface="Fira Sans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GB" sz="2400">
                <a:solidFill>
                  <a:srgbClr val="FFFFFF"/>
                </a:solidFill>
                <a:latin typeface="Fira Sans" pitchFamily="34"/>
              </a:rPr>
              <a:t>As opposed to real, natural, collected data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sz="2400" b="1">
              <a:solidFill>
                <a:srgbClr val="FFFFFF"/>
              </a:solidFill>
              <a:latin typeface="Fira Sans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GB" sz="2400" i="1">
                <a:solidFill>
                  <a:srgbClr val="FFFFFF"/>
                </a:solidFill>
                <a:latin typeface="Fira Sans" pitchFamily="34"/>
              </a:rPr>
              <a:t>fake data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400" i="1">
                <a:solidFill>
                  <a:srgbClr val="FFFFFF"/>
                </a:solidFill>
                <a:latin typeface="Fira Sans" pitchFamily="34"/>
              </a:rPr>
              <a:t>generated data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400" i="1">
                <a:solidFill>
                  <a:srgbClr val="FFFFFF"/>
                </a:solidFill>
                <a:latin typeface="Fira Sans" pitchFamily="34"/>
              </a:rPr>
              <a:t>simulated data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400" i="1">
                <a:solidFill>
                  <a:srgbClr val="FFFFFF"/>
                </a:solidFill>
                <a:latin typeface="Fira Sans" pitchFamily="34"/>
              </a:rPr>
              <a:t>digital twin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400" i="1">
                <a:solidFill>
                  <a:srgbClr val="FFFFFF"/>
                </a:solidFill>
                <a:latin typeface="Fira Sans" pitchFamily="34"/>
              </a:rPr>
              <a:t>public use file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sz="2400">
              <a:solidFill>
                <a:srgbClr val="FFFFFF"/>
              </a:solidFill>
              <a:latin typeface="Fira San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82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31">
    <p:bg>
      <p:bgPr>
        <a:solidFill>
          <a:srgbClr val="006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B660-254F-95F0-2336-900D2790F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766215"/>
            <a:ext cx="10515600" cy="1325559"/>
          </a:xfrm>
        </p:spPr>
        <p:txBody>
          <a:bodyPr anchorCtr="1"/>
          <a:lstStyle/>
          <a:p>
            <a:pPr lvl="0" algn="ctr">
              <a:lnSpc>
                <a:spcPct val="100000"/>
              </a:lnSpc>
            </a:pPr>
            <a:r>
              <a:rPr lang="en-GB" sz="5400" b="1" kern="0" dirty="0">
                <a:solidFill>
                  <a:srgbClr val="FFFFFF"/>
                </a:solidFill>
                <a:latin typeface="Fira Sans" pitchFamily="34"/>
                <a:ea typeface="Fira Code" pitchFamily="49"/>
              </a:rPr>
              <a:t>Synthetic data generation</a:t>
            </a:r>
            <a:endParaRPr lang="en-GB" sz="18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E326-A6C5-DB40-9B6C-48F6988A44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5400" b="1" kern="0">
                <a:solidFill>
                  <a:srgbClr val="006388"/>
                </a:solidFill>
                <a:latin typeface="Fira Sans" pitchFamily="34"/>
                <a:ea typeface="Fira Code" pitchFamily="49"/>
              </a:rPr>
              <a:t>Generating synthetic data</a:t>
            </a:r>
            <a:endParaRPr lang="en-GB" sz="1800" kern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F658E468-905B-9F33-528D-37D05C907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4951" y="2356335"/>
            <a:ext cx="9622094" cy="222048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66E0-D9B2-5CA3-7C86-36814D4CAA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5400" b="1" kern="0">
                <a:solidFill>
                  <a:srgbClr val="006388"/>
                </a:solidFill>
                <a:latin typeface="Fira Sans" pitchFamily="34"/>
                <a:ea typeface="Fira Code" pitchFamily="49"/>
              </a:rPr>
              <a:t>Privacy – fidelity tradeoff</a:t>
            </a:r>
            <a:endParaRPr lang="en-GB" sz="1800" kern="0">
              <a:solidFill>
                <a:srgbClr val="00638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559B-6C24-1B08-D7CC-C2A4B1574F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690687"/>
            <a:ext cx="10515600" cy="492412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endParaRPr lang="en-GB" dirty="0">
              <a:solidFill>
                <a:srgbClr val="404040"/>
              </a:solidFill>
              <a:latin typeface="Fira Sans" pitchFamily="34"/>
            </a:endParaRP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rgbClr val="404040"/>
                </a:solidFill>
                <a:latin typeface="Fira Sans" pitchFamily="34"/>
              </a:rPr>
              <a:t>Every parameter in the data-generating model contains </a:t>
            </a:r>
            <a:r>
              <a:rPr lang="en-GB" b="1" dirty="0">
                <a:solidFill>
                  <a:srgbClr val="006388"/>
                </a:solidFill>
                <a:latin typeface="Fira Sans" pitchFamily="34"/>
              </a:rPr>
              <a:t>information</a:t>
            </a:r>
            <a:r>
              <a:rPr lang="en-GB" dirty="0">
                <a:solidFill>
                  <a:srgbClr val="404040"/>
                </a:solidFill>
                <a:latin typeface="Fira Sans" pitchFamily="34"/>
              </a:rPr>
              <a:t> about the observations in the real data</a:t>
            </a:r>
          </a:p>
          <a:p>
            <a:pPr lvl="0">
              <a:lnSpc>
                <a:spcPct val="100000"/>
              </a:lnSpc>
            </a:pPr>
            <a:endParaRPr lang="en-GB" dirty="0">
              <a:solidFill>
                <a:srgbClr val="404040"/>
              </a:solidFill>
              <a:latin typeface="Fira Sans" pitchFamily="34"/>
            </a:endParaRP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rgbClr val="404040"/>
                </a:solidFill>
                <a:latin typeface="Fira Sans" pitchFamily="34"/>
              </a:rPr>
              <a:t>The more complex your model (e.g., many parameters), the closer the synthetic data will be to the true data: “</a:t>
            </a:r>
            <a:r>
              <a:rPr lang="en-GB" b="1" dirty="0">
                <a:solidFill>
                  <a:srgbClr val="006388"/>
                </a:solidFill>
                <a:latin typeface="Fira Sans" pitchFamily="34"/>
              </a:rPr>
              <a:t>fidelity</a:t>
            </a:r>
            <a:r>
              <a:rPr lang="en-GB" dirty="0">
                <a:solidFill>
                  <a:srgbClr val="404040"/>
                </a:solidFill>
                <a:latin typeface="Fira Sans" pitchFamily="34"/>
              </a:rPr>
              <a:t>” 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dirty="0">
              <a:solidFill>
                <a:srgbClr val="404040"/>
              </a:solidFill>
              <a:latin typeface="Fira Sans" pitchFamily="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4557495650543AC362C81DB9DE0BB" ma:contentTypeVersion="17" ma:contentTypeDescription="Create a new document." ma:contentTypeScope="" ma:versionID="3d4e9363a4861a7b49ea93da19ab95f8">
  <xsd:schema xmlns:xsd="http://www.w3.org/2001/XMLSchema" xmlns:xs="http://www.w3.org/2001/XMLSchema" xmlns:p="http://schemas.microsoft.com/office/2006/metadata/properties" xmlns:ns2="29fc189b-f10f-41d9-af89-628573a93f03" xmlns:ns3="53df6a5f-9334-4503-a845-5e05459a4c71" xmlns:ns4="9814c89b-b7b0-489e-834a-f1c4f018f952" targetNamespace="http://schemas.microsoft.com/office/2006/metadata/properties" ma:root="true" ma:fieldsID="2bd0daf569620566a7b087f6fe195b54" ns2:_="" ns3:_="" ns4:_="">
    <xsd:import namespace="29fc189b-f10f-41d9-af89-628573a93f03"/>
    <xsd:import namespace="53df6a5f-9334-4503-a845-5e05459a4c71"/>
    <xsd:import namespace="9814c89b-b7b0-489e-834a-f1c4f018f9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189b-f10f-41d9-af89-628573a93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f6a5f-9334-4503-a845-5e05459a4c7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cba1a2f-fc0f-43f7-a175-7bef513c449a}" ma:internalName="TaxCatchAll" ma:showField="CatchAllData" ma:web="9814c89b-b7b0-489e-834a-f1c4f018f9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4c89b-b7b0-489e-834a-f1c4f018f95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df6a5f-9334-4503-a845-5e05459a4c71" xsi:nil="true"/>
    <lcf76f155ced4ddcb4097134ff3c332f xmlns="29fc189b-f10f-41d9-af89-628573a93f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29B72A-2AE0-44E1-BA50-E24C6A8361BB}"/>
</file>

<file path=customXml/itemProps2.xml><?xml version="1.0" encoding="utf-8"?>
<ds:datastoreItem xmlns:ds="http://schemas.openxmlformats.org/officeDocument/2006/customXml" ds:itemID="{F5D519BF-89A8-4144-8EC2-D7375B2F6226}"/>
</file>

<file path=customXml/itemProps3.xml><?xml version="1.0" encoding="utf-8"?>
<ds:datastoreItem xmlns:ds="http://schemas.openxmlformats.org/officeDocument/2006/customXml" ds:itemID="{87C6643F-B06C-4071-8C1A-5DF9C837D5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Widescreen</PresentationFormat>
  <Paragraphs>60</Paragraphs>
  <Slides>16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Fira Sans</vt:lpstr>
      <vt:lpstr>Office Theme</vt:lpstr>
      <vt:lpstr>1_Office Theme</vt:lpstr>
      <vt:lpstr>PowerPoint Presentation</vt:lpstr>
      <vt:lpstr>Team</vt:lpstr>
      <vt:lpstr>FIRMBACKBONE</vt:lpstr>
      <vt:lpstr>PowerPoint Presentation</vt:lpstr>
      <vt:lpstr>Data access management is good!  … but can also be annoying</vt:lpstr>
      <vt:lpstr>Synthetic data</vt:lpstr>
      <vt:lpstr>Synthetic data generation</vt:lpstr>
      <vt:lpstr>Generating synthetic data</vt:lpstr>
      <vt:lpstr>Privacy – fidelity tradeoff</vt:lpstr>
      <vt:lpstr>PowerPoint Presentation</vt:lpstr>
      <vt:lpstr>The                            solution</vt:lpstr>
      <vt:lpstr>                          python package</vt:lpstr>
      <vt:lpstr>PowerPoint Presentation</vt:lpstr>
      <vt:lpstr>TDCC-SSH: Synthetic data</vt:lpstr>
      <vt:lpstr>https://tdcc-synthetic-data.nl/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Kesteren, E. van (Erik-Jan)</dc:creator>
  <cp:lastModifiedBy>Volker, T.B. (Thom)</cp:lastModifiedBy>
  <cp:revision>91</cp:revision>
  <dcterms:created xsi:type="dcterms:W3CDTF">2020-09-17T14:27:00Z</dcterms:created>
  <dcterms:modified xsi:type="dcterms:W3CDTF">2026-01-15T11:15:11Z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0x0101008674557495650543AC362C81DB9DE0BB</vt:lpwstr>
  </property>
</Properties>
</file>