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BD5434-FDC2-4482-9427-348B21A8ED79}" v="1" dt="2026-01-15T12:22:07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" y="5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ilpzand, R.A. (Rutger)" userId="51883faa-f6e8-46b6-8389-01029aaf3ad7" providerId="ADAL" clId="{AABD5434-FDC2-4482-9427-348B21A8ED79}"/>
    <pc:docChg chg="addSld modSld">
      <pc:chgData name="Schilpzand, R.A. (Rutger)" userId="51883faa-f6e8-46b6-8389-01029aaf3ad7" providerId="ADAL" clId="{AABD5434-FDC2-4482-9427-348B21A8ED79}" dt="2026-01-15T12:30:23.122" v="174" actId="20577"/>
      <pc:docMkLst>
        <pc:docMk/>
      </pc:docMkLst>
      <pc:sldChg chg="modSp add mod">
        <pc:chgData name="Schilpzand, R.A. (Rutger)" userId="51883faa-f6e8-46b6-8389-01029aaf3ad7" providerId="ADAL" clId="{AABD5434-FDC2-4482-9427-348B21A8ED79}" dt="2026-01-15T12:21:41.319" v="3" actId="6549"/>
        <pc:sldMkLst>
          <pc:docMk/>
          <pc:sldMk cId="1433780761" sldId="263"/>
        </pc:sldMkLst>
        <pc:spChg chg="mod">
          <ac:chgData name="Schilpzand, R.A. (Rutger)" userId="51883faa-f6e8-46b6-8389-01029aaf3ad7" providerId="ADAL" clId="{AABD5434-FDC2-4482-9427-348B21A8ED79}" dt="2026-01-15T12:21:41.319" v="3" actId="6549"/>
          <ac:spMkLst>
            <pc:docMk/>
            <pc:sldMk cId="1433780761" sldId="263"/>
            <ac:spMk id="2" creationId="{A8EAE964-B60F-931A-B7D2-94A716A1E7E9}"/>
          </ac:spMkLst>
        </pc:spChg>
        <pc:spChg chg="mod">
          <ac:chgData name="Schilpzand, R.A. (Rutger)" userId="51883faa-f6e8-46b6-8389-01029aaf3ad7" providerId="ADAL" clId="{AABD5434-FDC2-4482-9427-348B21A8ED79}" dt="2026-01-15T12:21:38.424" v="2" actId="20577"/>
          <ac:spMkLst>
            <pc:docMk/>
            <pc:sldMk cId="1433780761" sldId="263"/>
            <ac:spMk id="3" creationId="{571A34CC-C340-884A-4C17-1B08E48D3B83}"/>
          </ac:spMkLst>
        </pc:spChg>
      </pc:sldChg>
      <pc:sldChg chg="addSp modSp add mod">
        <pc:chgData name="Schilpzand, R.A. (Rutger)" userId="51883faa-f6e8-46b6-8389-01029aaf3ad7" providerId="ADAL" clId="{AABD5434-FDC2-4482-9427-348B21A8ED79}" dt="2026-01-15T12:30:23.122" v="174" actId="20577"/>
        <pc:sldMkLst>
          <pc:docMk/>
          <pc:sldMk cId="1867696658" sldId="264"/>
        </pc:sldMkLst>
        <pc:spChg chg="mod">
          <ac:chgData name="Schilpzand, R.A. (Rutger)" userId="51883faa-f6e8-46b6-8389-01029aaf3ad7" providerId="ADAL" clId="{AABD5434-FDC2-4482-9427-348B21A8ED79}" dt="2026-01-15T12:21:46.823" v="4" actId="6549"/>
          <ac:spMkLst>
            <pc:docMk/>
            <pc:sldMk cId="1867696658" sldId="264"/>
            <ac:spMk id="2" creationId="{9CC8C9AD-0FAF-3EAB-5C45-A5D6EA242B77}"/>
          </ac:spMkLst>
        </pc:spChg>
        <pc:spChg chg="mod">
          <ac:chgData name="Schilpzand, R.A. (Rutger)" userId="51883faa-f6e8-46b6-8389-01029aaf3ad7" providerId="ADAL" clId="{AABD5434-FDC2-4482-9427-348B21A8ED79}" dt="2026-01-15T12:30:23.122" v="174" actId="20577"/>
          <ac:spMkLst>
            <pc:docMk/>
            <pc:sldMk cId="1867696658" sldId="264"/>
            <ac:spMk id="3" creationId="{91C3F95B-163B-4665-B736-1141A1445F9E}"/>
          </ac:spMkLst>
        </pc:spChg>
        <pc:picChg chg="add mod">
          <ac:chgData name="Schilpzand, R.A. (Rutger)" userId="51883faa-f6e8-46b6-8389-01029aaf3ad7" providerId="ADAL" clId="{AABD5434-FDC2-4482-9427-348B21A8ED79}" dt="2026-01-15T12:22:34.197" v="7" actId="14100"/>
          <ac:picMkLst>
            <pc:docMk/>
            <pc:sldMk cId="1867696658" sldId="264"/>
            <ac:picMk id="4" creationId="{999997F8-FEB0-FB2B-C288-62CFB947AD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9349BA-DA41-0705-ADC6-350B5285E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8744CA4-4BFE-ABA1-B537-426ADB816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6B7C01-F727-3579-A88B-CBB935E1A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AAB7D3-E5AE-A4F2-2C10-1513F1B2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FE4205-4D13-DECE-C8D9-3403354F1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4570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C7D0FF-00D7-A597-16E8-6150324AE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E4A306-26C1-D776-8026-C0410373F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B76C844-0902-C006-F1E4-051CBE47D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CD2E14-3DE5-D45E-75C6-F2419A7C9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2DA0244-A552-2A9A-3D4A-BDEF67BB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610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A369240-0624-ACCA-AB8E-C82D749D10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F4DE17F-84DA-9E4A-E708-85747A28F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8872542-D82E-51D3-03DE-8B409E9EB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0166CA-5D6B-ECC6-9024-4147B15CC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1DFACF-FDC7-A36F-68CE-90B3B881C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720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F2D280-0645-926E-FFE2-29A3449B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F163BB-DE0F-5347-951E-853A612CC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A35E14-73AE-A669-3FCB-FE916A8E7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228968-FF34-8E6F-E004-9B98EB47A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742781-F52D-5F64-DDE3-CD07E8763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15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49BC82-DBF9-0A28-15AA-16F68AF49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CD377C-95C3-2B5E-FE11-1D3FDD412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AD1541-3DCF-99CF-F599-490A5E2B1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257894-3CAC-68F6-653B-FB810F62B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BAB3CB-AC10-0719-9168-FADCAA378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018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F221EF-0D68-BBA1-6F7D-7DE8FD5F9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220A72-E480-1EFA-C6BD-E279D9FFF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0D7DAD5-DF0F-E8BD-A03F-1239DF6EF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FA690DB-E340-9690-6C98-24D8B0E82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F76960F-3DD3-C4FF-244E-62E435CB5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57E4D5E-FC19-1C17-C9FC-40030B228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92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C28898-99DD-1849-C5E4-093724576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17E6123-5299-225C-3418-61B2B5FAF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359ED2A-9447-A4DA-638E-4961E14EE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B0E58E6-C311-BD4D-0DD2-5E674634E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6B28BEF-E287-831C-EFF7-68D21795B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AD24A28-F8F8-0F15-C01E-DB977890E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8536EEA-B2FC-3293-FA6B-54235BB5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51717E3-D9DA-4239-CF67-9C00E614D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168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89A7F-BA84-102C-4553-BBD7E08EC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C16B03A-E3C4-EEA7-8D70-9300C6CFF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B0D5235-FA66-8574-64DB-837C3F90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6089F71-EB5D-F883-F4B8-8E5E118F3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309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4841296-CE01-26EE-A010-73CF208BC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652499B-2B21-7795-CE41-6C30E5317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5AC218B-C727-AFAC-A037-1A02B936F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487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FD7678-04D9-00F0-E561-3E4FBB97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D3C73A-32C1-C33B-F67E-4BA00BA66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AF5F9C7-CD68-2B55-2A53-FD6F046C7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C1AC3D6-F0FF-DE22-CD2C-422DAE858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70308E-A31C-0D0D-8741-2C1AFB6BF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DC275C9-967D-32E7-F344-EA4C909A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034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6796C-08DD-C068-AB86-C4479AFAD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C43AAF2-62C9-700F-B300-9A668A45D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0A6061-D56E-AEA6-95EF-03DF1D25D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935431-1E29-E86A-FA36-A4AAF761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CDB3202-4DF6-D45E-EC5A-3DE6793D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14CF746-9E1A-D8F5-50B9-DDB822AC4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707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3F1AA72-D510-8E92-8272-CD624C896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9B5007F-67FF-0834-A3A0-30E3E9D5F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EF1F02-B28D-C91B-5501-8A75A2F7AF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411D7-E454-4EC0-BDF5-D178718896FB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2BE7D6-98A7-6B44-F6AF-570256B2F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9FE244-6A55-CE4F-7D09-231CF1709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62BDF-19D8-4361-A09B-2A53119F4B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355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25CC13-AA3E-D312-703A-2A7AF061EE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The Geography of Social Firms</a:t>
            </a:r>
            <a:endParaRPr lang="nl-NL" sz="54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6A2CA2-7367-48A8-8F2C-0AF883BEDC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Simon Huijben – PhD candidate UU</a:t>
            </a:r>
          </a:p>
          <a:p>
            <a:r>
              <a:rPr lang="en-US" dirty="0"/>
              <a:t>s.w.a.a.huijben@uu.nl</a:t>
            </a:r>
          </a:p>
          <a:p>
            <a:r>
              <a:rPr lang="en-US" dirty="0"/>
              <a:t>FIRMBACKBONE kick-off 15-11</a:t>
            </a:r>
          </a:p>
        </p:txBody>
      </p:sp>
    </p:spTree>
    <p:extLst>
      <p:ext uri="{BB962C8B-B14F-4D97-AF65-F5344CB8AC3E}">
        <p14:creationId xmlns:p14="http://schemas.microsoft.com/office/powerpoint/2010/main" val="10367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F2F0CD-958F-0B33-6A3A-B8BAE74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Geography of firms	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472208-97F3-6B2A-7B72-893AEE943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Economic activity is unevenly distributed across space </a:t>
            </a:r>
            <a:r>
              <a:rPr lang="da-DK" dirty="0"/>
              <a:t>(Combes &amp; Overman, 2004; Ghosh et al., 2010)</a:t>
            </a:r>
          </a:p>
          <a:p>
            <a:r>
              <a:rPr lang="da-DK" dirty="0"/>
              <a:t>Why?</a:t>
            </a:r>
            <a:r>
              <a:rPr lang="nl-NL" dirty="0"/>
              <a:t> </a:t>
            </a:r>
            <a:r>
              <a:rPr lang="nl-NL" dirty="0" err="1"/>
              <a:t>Studied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:</a:t>
            </a:r>
          </a:p>
          <a:p>
            <a:pPr lvl="1"/>
            <a:r>
              <a:rPr lang="nl-NL" dirty="0" err="1"/>
              <a:t>Economists</a:t>
            </a:r>
            <a:r>
              <a:rPr lang="nl-NL" dirty="0"/>
              <a:t> (</a:t>
            </a:r>
            <a:r>
              <a:rPr lang="nl-NL" dirty="0" err="1"/>
              <a:t>Fujita</a:t>
            </a:r>
            <a:r>
              <a:rPr lang="nl-NL" dirty="0"/>
              <a:t> &amp; </a:t>
            </a:r>
            <a:r>
              <a:rPr lang="nl-NL" dirty="0" err="1"/>
              <a:t>Thisse</a:t>
            </a:r>
            <a:r>
              <a:rPr lang="nl-NL" dirty="0"/>
              <a:t>, 1996)</a:t>
            </a:r>
          </a:p>
          <a:p>
            <a:pPr lvl="1"/>
            <a:r>
              <a:rPr lang="nl-NL" dirty="0" err="1"/>
              <a:t>Geographers</a:t>
            </a:r>
            <a:r>
              <a:rPr lang="nl-NL" dirty="0"/>
              <a:t> (Hall, 2006)</a:t>
            </a:r>
          </a:p>
          <a:p>
            <a:pPr lvl="1"/>
            <a:r>
              <a:rPr lang="nl-NL" dirty="0" err="1"/>
              <a:t>Entrepreneurship</a:t>
            </a:r>
            <a:r>
              <a:rPr lang="nl-NL" dirty="0"/>
              <a:t> </a:t>
            </a:r>
            <a:r>
              <a:rPr lang="nl-NL" dirty="0" err="1"/>
              <a:t>scholars</a:t>
            </a:r>
            <a:r>
              <a:rPr lang="nl-NL" dirty="0"/>
              <a:t> (Stam, 2007; Díaz-</a:t>
            </a:r>
            <a:r>
              <a:rPr lang="nl-NL" dirty="0" err="1"/>
              <a:t>Foncea</a:t>
            </a:r>
            <a:r>
              <a:rPr lang="nl-NL" dirty="0"/>
              <a:t> &amp; </a:t>
            </a:r>
            <a:r>
              <a:rPr lang="nl-NL" dirty="0" err="1"/>
              <a:t>Marcuello</a:t>
            </a:r>
            <a:r>
              <a:rPr lang="nl-NL" dirty="0"/>
              <a:t>, 2015)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9519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20ECF-9E93-DBD0-B773-1C6B19C3F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i="1" dirty="0"/>
              <a:t>social firms</a:t>
            </a:r>
            <a:r>
              <a:rPr lang="en-US" dirty="0"/>
              <a:t>?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D14660F-29A9-16F1-8CEA-9A390C44D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‘Social firms’</a:t>
            </a:r>
          </a:p>
          <a:p>
            <a:pPr lvl="1"/>
            <a:r>
              <a:rPr lang="en-US" dirty="0"/>
              <a:t>Ambivalent but widely studied (</a:t>
            </a:r>
            <a:r>
              <a:rPr lang="en-US" dirty="0" err="1"/>
              <a:t>Predo</a:t>
            </a:r>
            <a:r>
              <a:rPr lang="en-US" dirty="0"/>
              <a:t> &amp; McLean, 2006; Bacq &amp; Janssen, 2011)</a:t>
            </a:r>
          </a:p>
          <a:p>
            <a:r>
              <a:rPr lang="en-US" dirty="0"/>
              <a:t>Where do these social firms come from?</a:t>
            </a:r>
          </a:p>
          <a:p>
            <a:pPr lvl="1"/>
            <a:r>
              <a:rPr lang="en-US" dirty="0"/>
              <a:t>Institutional voids (Stephan et al., 2015) </a:t>
            </a:r>
          </a:p>
          <a:p>
            <a:pPr lvl="1"/>
            <a:r>
              <a:rPr lang="en-US" dirty="0"/>
              <a:t>Institutional supports (Scott, 1995; 2014) </a:t>
            </a:r>
          </a:p>
          <a:p>
            <a:r>
              <a:rPr lang="en-US" dirty="0"/>
              <a:t>Hypothesis</a:t>
            </a:r>
          </a:p>
          <a:p>
            <a:pPr lvl="1"/>
            <a:r>
              <a:rPr lang="en-US" dirty="0"/>
              <a:t>Social impact firms exhibit a different spatial distribution </a:t>
            </a:r>
          </a:p>
          <a:p>
            <a:pPr lvl="1"/>
            <a:r>
              <a:rPr lang="en-US" dirty="0"/>
              <a:t>Service driven vs product driven social firms exhibit a different spatial distribution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3948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10C49-023A-F6A4-BF47-8D587CF9E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1D14F4-38D9-6642-910D-E03D30764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49121" cy="4351338"/>
          </a:xfrm>
        </p:spPr>
        <p:txBody>
          <a:bodyPr/>
          <a:lstStyle/>
          <a:p>
            <a:r>
              <a:rPr lang="en-US" sz="2200" dirty="0"/>
              <a:t>Social firms operationalized as ‘impact first’ (N= 1300)</a:t>
            </a:r>
          </a:p>
          <a:p>
            <a:r>
              <a:rPr lang="en-US" sz="2200" dirty="0"/>
              <a:t>Data:</a:t>
            </a:r>
          </a:p>
          <a:p>
            <a:pPr lvl="1"/>
            <a:r>
              <a:rPr lang="en-US" sz="2200" dirty="0"/>
              <a:t>Machine learning (together with </a:t>
            </a:r>
            <a:r>
              <a:rPr lang="en-US" sz="2200" dirty="0" err="1"/>
              <a:t>Innovatiespotter</a:t>
            </a:r>
            <a:r>
              <a:rPr lang="en-US" sz="2200" dirty="0"/>
              <a:t>)</a:t>
            </a:r>
          </a:p>
          <a:p>
            <a:pPr lvl="2"/>
            <a:r>
              <a:rPr lang="en-US" sz="1800" dirty="0"/>
              <a:t>Entirely checked by a human</a:t>
            </a:r>
          </a:p>
          <a:p>
            <a:pPr lvl="1"/>
            <a:r>
              <a:rPr lang="en-US" sz="2200" dirty="0"/>
              <a:t>FIRMBACKBONE</a:t>
            </a:r>
          </a:p>
          <a:p>
            <a:pPr lvl="1"/>
            <a:r>
              <a:rPr lang="en-US" sz="2200" dirty="0"/>
              <a:t>CBS neighborhood</a:t>
            </a:r>
            <a:endParaRPr lang="nl-NL" sz="2200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D076019-C51E-CA77-0C66-F047F7C786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" b="9773"/>
          <a:stretch>
            <a:fillRect/>
          </a:stretch>
        </p:blipFill>
        <p:spPr>
          <a:xfrm>
            <a:off x="5936763" y="473622"/>
            <a:ext cx="5449121" cy="543265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0318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676C1C-02CD-4E21-0886-8F02F9277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Very preliminary results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88FDCA-3002-829E-4BBA-9967C8C41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/>
              <a:t>Different spatial distribution</a:t>
            </a:r>
          </a:p>
          <a:p>
            <a:pPr lvl="1"/>
            <a:r>
              <a:rPr lang="en-US" dirty="0"/>
              <a:t>Necessarily sums to one</a:t>
            </a:r>
          </a:p>
          <a:p>
            <a:r>
              <a:rPr lang="nl-NL" dirty="0"/>
              <a:t>SF </a:t>
            </a:r>
            <a:r>
              <a:rPr lang="nl-NL" dirty="0" err="1"/>
              <a:t>concentrated</a:t>
            </a:r>
            <a:r>
              <a:rPr lang="nl-NL" dirty="0"/>
              <a:t> in:</a:t>
            </a:r>
          </a:p>
          <a:p>
            <a:pPr lvl="1"/>
            <a:r>
              <a:rPr lang="nl-NL" dirty="0"/>
              <a:t>Urban </a:t>
            </a:r>
            <a:r>
              <a:rPr lang="nl-NL" dirty="0" err="1"/>
              <a:t>areas</a:t>
            </a:r>
            <a:endParaRPr lang="nl-NL" dirty="0"/>
          </a:p>
          <a:p>
            <a:pPr lvl="1"/>
            <a:r>
              <a:rPr lang="nl-NL" dirty="0" err="1"/>
              <a:t>Work-age</a:t>
            </a:r>
            <a:r>
              <a:rPr lang="nl-NL" dirty="0"/>
              <a:t> </a:t>
            </a:r>
            <a:r>
              <a:rPr lang="nl-NL" dirty="0" err="1"/>
              <a:t>populations</a:t>
            </a:r>
            <a:endParaRPr lang="nl-NL" dirty="0"/>
          </a:p>
          <a:p>
            <a:pPr lvl="1"/>
            <a:r>
              <a:rPr lang="nl-NL" dirty="0"/>
              <a:t>High SES</a:t>
            </a:r>
          </a:p>
          <a:p>
            <a:pPr lvl="1"/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AF5D7EC-5E29-1969-D788-C32F0F8AF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82727"/>
            <a:ext cx="5433352" cy="323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702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4786A8-9E95-3F26-5658-D2685D8D9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forward	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DE227E-E23E-5003-5DB2-5DDC24D6C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Alternative definitions of SFs</a:t>
            </a:r>
          </a:p>
          <a:p>
            <a:r>
              <a:rPr lang="en-US" dirty="0"/>
              <a:t>Distinguish between service and product focused SE</a:t>
            </a:r>
          </a:p>
          <a:p>
            <a:r>
              <a:rPr lang="en-US" dirty="0"/>
              <a:t>Robust empirical specifications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5471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8FFFC-AFC1-FBD5-1FBB-5A5C60989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EAE964-B60F-931A-B7D2-94A716A1E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1A34CC-C340-884A-4C17-1B08E48D3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3780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B0698-B297-0ED5-515E-296083CC1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8C9AD-0FAF-3EAB-5C45-A5D6EA242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C3F95B-163B-4665-B736-1141A1445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2935"/>
            <a:ext cx="10515600" cy="3414028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Signing</a:t>
            </a:r>
            <a:r>
              <a:rPr lang="nl-NL" dirty="0"/>
              <a:t> moment: partnership agreement VU-UU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Dean SBE - VU: Arjen van Witteloostuijn</a:t>
            </a:r>
          </a:p>
          <a:p>
            <a:pPr marL="0" indent="0">
              <a:buNone/>
            </a:pPr>
            <a:r>
              <a:rPr lang="nl-NL" dirty="0"/>
              <a:t>Dean </a:t>
            </a:r>
            <a:r>
              <a:rPr lang="nl-NL"/>
              <a:t>REBO - UU</a:t>
            </a:r>
            <a:r>
              <a:rPr lang="nl-NL" dirty="0"/>
              <a:t>: Elaine Mak</a:t>
            </a:r>
          </a:p>
        </p:txBody>
      </p:sp>
      <p:pic>
        <p:nvPicPr>
          <p:cNvPr id="4" name="Picture 3" descr="A blue letter on a black background&#10;&#10;AI-generated content may be incorrect.">
            <a:extLst>
              <a:ext uri="{FF2B5EF4-FFF2-40B4-BE49-F238E27FC236}">
                <a16:creationId xmlns:a16="http://schemas.microsoft.com/office/drawing/2014/main" id="{999997F8-FEB0-FB2B-C288-62CFB947A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2" y="576365"/>
            <a:ext cx="10234446" cy="190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69665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74557495650543AC362C81DB9DE0BB" ma:contentTypeVersion="17" ma:contentTypeDescription="Create a new document." ma:contentTypeScope="" ma:versionID="3d4e9363a4861a7b49ea93da19ab95f8">
  <xsd:schema xmlns:xsd="http://www.w3.org/2001/XMLSchema" xmlns:xs="http://www.w3.org/2001/XMLSchema" xmlns:p="http://schemas.microsoft.com/office/2006/metadata/properties" xmlns:ns2="29fc189b-f10f-41d9-af89-628573a93f03" xmlns:ns3="53df6a5f-9334-4503-a845-5e05459a4c71" xmlns:ns4="9814c89b-b7b0-489e-834a-f1c4f018f952" targetNamespace="http://schemas.microsoft.com/office/2006/metadata/properties" ma:root="true" ma:fieldsID="2bd0daf569620566a7b087f6fe195b54" ns2:_="" ns3:_="" ns4:_="">
    <xsd:import namespace="29fc189b-f10f-41d9-af89-628573a93f03"/>
    <xsd:import namespace="53df6a5f-9334-4503-a845-5e05459a4c71"/>
    <xsd:import namespace="9814c89b-b7b0-489e-834a-f1c4f018f9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fc189b-f10f-41d9-af89-628573a93f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eb077af7-eccc-41ba-8726-6d08c81cb0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f6a5f-9334-4503-a845-5e05459a4c7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cba1a2f-fc0f-43f7-a175-7bef513c449a}" ma:internalName="TaxCatchAll" ma:showField="CatchAllData" ma:web="9814c89b-b7b0-489e-834a-f1c4f018f9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4c89b-b7b0-489e-834a-f1c4f018f95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df6a5f-9334-4503-a845-5e05459a4c71" xsi:nil="true"/>
    <lcf76f155ced4ddcb4097134ff3c332f xmlns="29fc189b-f10f-41d9-af89-628573a93f0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5261792-EF76-483A-87EC-9B4A610F66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3FB47A-257C-4047-A2BF-A65A8110F0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fc189b-f10f-41d9-af89-628573a93f03"/>
    <ds:schemaRef ds:uri="53df6a5f-9334-4503-a845-5e05459a4c71"/>
    <ds:schemaRef ds:uri="9814c89b-b7b0-489e-834a-f1c4f018f9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C470F6-49E1-428B-8B55-ECD455EA8F89}">
  <ds:schemaRefs>
    <ds:schemaRef ds:uri="http://schemas.microsoft.com/office/2006/metadata/properties"/>
    <ds:schemaRef ds:uri="http://schemas.microsoft.com/office/infopath/2007/PartnerControls"/>
    <ds:schemaRef ds:uri="53df6a5f-9334-4503-a845-5e05459a4c71"/>
    <ds:schemaRef ds:uri="29fc189b-f10f-41d9-af89-628573a93f0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246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The Geography of Social Firms</vt:lpstr>
      <vt:lpstr>Geography of firms </vt:lpstr>
      <vt:lpstr>What about social firms?</vt:lpstr>
      <vt:lpstr>Data</vt:lpstr>
      <vt:lpstr>Very preliminary results</vt:lpstr>
      <vt:lpstr>Path forward </vt:lpstr>
      <vt:lpstr>PowerPoint Presentation</vt:lpstr>
      <vt:lpstr> </vt:lpstr>
    </vt:vector>
  </TitlesOfParts>
  <Company>Utrecht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Geography of Social Firms</dc:title>
  <dc:creator>Huijben, S.W.A.A. (Simon)</dc:creator>
  <cp:lastModifiedBy>Schilpzand, R.A. (Rutger)</cp:lastModifiedBy>
  <cp:revision>1</cp:revision>
  <dcterms:created xsi:type="dcterms:W3CDTF">2026-01-15T09:59:32Z</dcterms:created>
  <dcterms:modified xsi:type="dcterms:W3CDTF">2026-01-15T12:30:25Z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0x0101008674557495650543AC362C81DB9DE0BB</vt:lpwstr>
  </property>
  <property fmtid="{D5CDD505-2E9C-101B-9397-08002B2CF9AE}" pid="3" name="MediaServiceImageTags">
    <vt:lpwstr/>
  </property>
</Properties>
</file>